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3" r:id="rId1"/>
  </p:sldMasterIdLst>
  <p:notesMasterIdLst>
    <p:notesMasterId r:id="rId32"/>
  </p:notesMasterIdLst>
  <p:sldIdLst>
    <p:sldId id="257" r:id="rId2"/>
    <p:sldId id="319" r:id="rId3"/>
    <p:sldId id="334" r:id="rId4"/>
    <p:sldId id="325" r:id="rId5"/>
    <p:sldId id="326" r:id="rId6"/>
    <p:sldId id="327" r:id="rId7"/>
    <p:sldId id="328" r:id="rId8"/>
    <p:sldId id="329" r:id="rId9"/>
    <p:sldId id="330" r:id="rId10"/>
    <p:sldId id="321" r:id="rId11"/>
    <p:sldId id="322" r:id="rId12"/>
    <p:sldId id="323" r:id="rId13"/>
    <p:sldId id="324" r:id="rId14"/>
    <p:sldId id="331" r:id="rId15"/>
    <p:sldId id="332" r:id="rId16"/>
    <p:sldId id="333" r:id="rId17"/>
    <p:sldId id="338" r:id="rId18"/>
    <p:sldId id="339" r:id="rId19"/>
    <p:sldId id="336" r:id="rId20"/>
    <p:sldId id="337" r:id="rId21"/>
    <p:sldId id="341" r:id="rId22"/>
    <p:sldId id="342" r:id="rId23"/>
    <p:sldId id="343" r:id="rId24"/>
    <p:sldId id="344" r:id="rId25"/>
    <p:sldId id="345" r:id="rId26"/>
    <p:sldId id="346" r:id="rId27"/>
    <p:sldId id="347" r:id="rId28"/>
    <p:sldId id="348" r:id="rId29"/>
    <p:sldId id="349" r:id="rId30"/>
    <p:sldId id="350" r:id="rId31"/>
  </p:sldIdLst>
  <p:sldSz cx="12192000" cy="6858000"/>
  <p:notesSz cx="6858000" cy="91440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cción predeterminada" id="{8B6B81EB-718D-4654-ACA4-B5BA5F7C7A27}">
          <p14:sldIdLst>
            <p14:sldId id="257"/>
            <p14:sldId id="319"/>
            <p14:sldId id="334"/>
            <p14:sldId id="325"/>
            <p14:sldId id="326"/>
            <p14:sldId id="327"/>
            <p14:sldId id="328"/>
            <p14:sldId id="329"/>
            <p14:sldId id="330"/>
            <p14:sldId id="321"/>
            <p14:sldId id="322"/>
            <p14:sldId id="323"/>
            <p14:sldId id="324"/>
            <p14:sldId id="331"/>
            <p14:sldId id="332"/>
            <p14:sldId id="333"/>
            <p14:sldId id="338"/>
            <p14:sldId id="339"/>
            <p14:sldId id="336"/>
            <p14:sldId id="337"/>
          </p14:sldIdLst>
        </p14:section>
        <p14:section name="json tools" id="{171BBAA3-1107-4BCA-94EF-195FD948F676}">
          <p14:sldIdLst>
            <p14:sldId id="341"/>
            <p14:sldId id="342"/>
            <p14:sldId id="343"/>
            <p14:sldId id="344"/>
            <p14:sldId id="345"/>
            <p14:sldId id="346"/>
            <p14:sldId id="347"/>
            <p14:sldId id="348"/>
            <p14:sldId id="349"/>
            <p14:sldId id="35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Estilo medio 2 - Énfasis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62" autoAdjust="0"/>
    <p:restoredTop sz="94394" autoAdjust="0"/>
  </p:normalViewPr>
  <p:slideViewPr>
    <p:cSldViewPr snapToGrid="0">
      <p:cViewPr varScale="1">
        <p:scale>
          <a:sx n="70" d="100"/>
          <a:sy n="70" d="100"/>
        </p:scale>
        <p:origin x="714" y="60"/>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AF0A8B5-738B-4F91-AEE8-4CECB76619C0}" type="datetimeFigureOut">
              <a:rPr lang="es-CO" smtClean="0"/>
              <a:t>26/08/2018</a:t>
            </a:fld>
            <a:endParaRPr lang="es-CO"/>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O"/>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82B9EC9-5510-408D-8820-096EB829DDB0}" type="slidenum">
              <a:rPr lang="es-CO" smtClean="0"/>
              <a:t>‹Nº›</a:t>
            </a:fld>
            <a:endParaRPr lang="es-CO"/>
          </a:p>
        </p:txBody>
      </p:sp>
    </p:spTree>
    <p:extLst>
      <p:ext uri="{BB962C8B-B14F-4D97-AF65-F5344CB8AC3E}">
        <p14:creationId xmlns:p14="http://schemas.microsoft.com/office/powerpoint/2010/main" val="16400640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622165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CO" dirty="0"/>
              <a:t>https://jsoneditoronline.org/</a:t>
            </a:r>
          </a:p>
          <a:p>
            <a:pPr algn="l"/>
            <a:r>
              <a:rPr lang="es-CO" dirty="0"/>
              <a:t>https://jsonformatter.org/json-editor</a:t>
            </a:r>
          </a:p>
          <a:p>
            <a:pPr algn="l"/>
            <a:r>
              <a:rPr lang="es-CO" dirty="0"/>
              <a:t>https://codebeautify.org/online-json-editor</a:t>
            </a:r>
          </a:p>
          <a:p>
            <a:pPr algn="l"/>
            <a:r>
              <a:rPr lang="es-CO" dirty="0"/>
              <a:t>http://jsonviewer.stack.hu/</a:t>
            </a:r>
          </a:p>
        </p:txBody>
      </p:sp>
      <p:sp>
        <p:nvSpPr>
          <p:cNvPr id="4" name="Marcador de número de diapositiva 3"/>
          <p:cNvSpPr>
            <a:spLocks noGrp="1"/>
          </p:cNvSpPr>
          <p:nvPr>
            <p:ph type="sldNum" sz="quarter" idx="10"/>
          </p:nvPr>
        </p:nvSpPr>
        <p:spPr/>
        <p:txBody>
          <a:bodyPr/>
          <a:lstStyle/>
          <a:p>
            <a:fld id="{F82B9EC9-5510-408D-8820-096EB829DDB0}" type="slidenum">
              <a:rPr lang="es-CO" smtClean="0"/>
              <a:t>15</a:t>
            </a:fld>
            <a:endParaRPr lang="es-CO"/>
          </a:p>
        </p:txBody>
      </p:sp>
    </p:spTree>
    <p:extLst>
      <p:ext uri="{BB962C8B-B14F-4D97-AF65-F5344CB8AC3E}">
        <p14:creationId xmlns:p14="http://schemas.microsoft.com/office/powerpoint/2010/main" val="19716281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endParaRPr lang="es-CO" dirty="0"/>
          </a:p>
        </p:txBody>
      </p:sp>
      <p:sp>
        <p:nvSpPr>
          <p:cNvPr id="4" name="Marcador de número de diapositiva 3"/>
          <p:cNvSpPr>
            <a:spLocks noGrp="1"/>
          </p:cNvSpPr>
          <p:nvPr>
            <p:ph type="sldNum" sz="quarter" idx="10"/>
          </p:nvPr>
        </p:nvSpPr>
        <p:spPr/>
        <p:txBody>
          <a:bodyPr/>
          <a:lstStyle/>
          <a:p>
            <a:fld id="{F82B9EC9-5510-408D-8820-096EB829DDB0}" type="slidenum">
              <a:rPr lang="es-CO" smtClean="0"/>
              <a:t>16</a:t>
            </a:fld>
            <a:endParaRPr lang="es-CO"/>
          </a:p>
        </p:txBody>
      </p:sp>
    </p:spTree>
    <p:extLst>
      <p:ext uri="{BB962C8B-B14F-4D97-AF65-F5344CB8AC3E}">
        <p14:creationId xmlns:p14="http://schemas.microsoft.com/office/powerpoint/2010/main" val="42237016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endParaRPr lang="es-CO" dirty="0"/>
          </a:p>
        </p:txBody>
      </p:sp>
      <p:sp>
        <p:nvSpPr>
          <p:cNvPr id="4" name="Marcador de número de diapositiva 3"/>
          <p:cNvSpPr>
            <a:spLocks noGrp="1"/>
          </p:cNvSpPr>
          <p:nvPr>
            <p:ph type="sldNum" sz="quarter" idx="10"/>
          </p:nvPr>
        </p:nvSpPr>
        <p:spPr/>
        <p:txBody>
          <a:bodyPr/>
          <a:lstStyle/>
          <a:p>
            <a:fld id="{F82B9EC9-5510-408D-8820-096EB829DDB0}" type="slidenum">
              <a:rPr lang="es-CO" smtClean="0"/>
              <a:t>17</a:t>
            </a:fld>
            <a:endParaRPr lang="es-CO"/>
          </a:p>
        </p:txBody>
      </p:sp>
    </p:spTree>
    <p:extLst>
      <p:ext uri="{BB962C8B-B14F-4D97-AF65-F5344CB8AC3E}">
        <p14:creationId xmlns:p14="http://schemas.microsoft.com/office/powerpoint/2010/main" val="21396083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endParaRPr lang="es-CO" dirty="0"/>
          </a:p>
        </p:txBody>
      </p:sp>
      <p:sp>
        <p:nvSpPr>
          <p:cNvPr id="4" name="Marcador de número de diapositiva 3"/>
          <p:cNvSpPr>
            <a:spLocks noGrp="1"/>
          </p:cNvSpPr>
          <p:nvPr>
            <p:ph type="sldNum" sz="quarter" idx="10"/>
          </p:nvPr>
        </p:nvSpPr>
        <p:spPr/>
        <p:txBody>
          <a:bodyPr/>
          <a:lstStyle/>
          <a:p>
            <a:fld id="{F82B9EC9-5510-408D-8820-096EB829DDB0}" type="slidenum">
              <a:rPr lang="es-CO" smtClean="0"/>
              <a:t>18</a:t>
            </a:fld>
            <a:endParaRPr lang="es-CO"/>
          </a:p>
        </p:txBody>
      </p:sp>
    </p:spTree>
    <p:extLst>
      <p:ext uri="{BB962C8B-B14F-4D97-AF65-F5344CB8AC3E}">
        <p14:creationId xmlns:p14="http://schemas.microsoft.com/office/powerpoint/2010/main" val="28982670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endParaRPr lang="es-CO" dirty="0"/>
          </a:p>
        </p:txBody>
      </p:sp>
      <p:sp>
        <p:nvSpPr>
          <p:cNvPr id="4" name="Marcador de número de diapositiva 3"/>
          <p:cNvSpPr>
            <a:spLocks noGrp="1"/>
          </p:cNvSpPr>
          <p:nvPr>
            <p:ph type="sldNum" sz="quarter" idx="10"/>
          </p:nvPr>
        </p:nvSpPr>
        <p:spPr/>
        <p:txBody>
          <a:bodyPr/>
          <a:lstStyle/>
          <a:p>
            <a:fld id="{F82B9EC9-5510-408D-8820-096EB829DDB0}" type="slidenum">
              <a:rPr lang="es-CO" smtClean="0"/>
              <a:t>19</a:t>
            </a:fld>
            <a:endParaRPr lang="es-CO"/>
          </a:p>
        </p:txBody>
      </p:sp>
    </p:spTree>
    <p:extLst>
      <p:ext uri="{BB962C8B-B14F-4D97-AF65-F5344CB8AC3E}">
        <p14:creationId xmlns:p14="http://schemas.microsoft.com/office/powerpoint/2010/main" val="32667509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endParaRPr lang="es-CO" dirty="0"/>
          </a:p>
        </p:txBody>
      </p:sp>
      <p:sp>
        <p:nvSpPr>
          <p:cNvPr id="4" name="Marcador de número de diapositiva 3"/>
          <p:cNvSpPr>
            <a:spLocks noGrp="1"/>
          </p:cNvSpPr>
          <p:nvPr>
            <p:ph type="sldNum" sz="quarter" idx="10"/>
          </p:nvPr>
        </p:nvSpPr>
        <p:spPr/>
        <p:txBody>
          <a:bodyPr/>
          <a:lstStyle/>
          <a:p>
            <a:fld id="{F82B9EC9-5510-408D-8820-096EB829DDB0}" type="slidenum">
              <a:rPr lang="es-CO" smtClean="0"/>
              <a:t>20</a:t>
            </a:fld>
            <a:endParaRPr lang="es-CO"/>
          </a:p>
        </p:txBody>
      </p:sp>
    </p:spTree>
    <p:extLst>
      <p:ext uri="{BB962C8B-B14F-4D97-AF65-F5344CB8AC3E}">
        <p14:creationId xmlns:p14="http://schemas.microsoft.com/office/powerpoint/2010/main" val="42859700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endParaRPr lang="es-CO" dirty="0"/>
          </a:p>
        </p:txBody>
      </p:sp>
      <p:sp>
        <p:nvSpPr>
          <p:cNvPr id="4" name="Marcador de número de diapositiva 3"/>
          <p:cNvSpPr>
            <a:spLocks noGrp="1"/>
          </p:cNvSpPr>
          <p:nvPr>
            <p:ph type="sldNum" sz="quarter" idx="10"/>
          </p:nvPr>
        </p:nvSpPr>
        <p:spPr/>
        <p:txBody>
          <a:bodyPr/>
          <a:lstStyle/>
          <a:p>
            <a:fld id="{F82B9EC9-5510-408D-8820-096EB829DDB0}" type="slidenum">
              <a:rPr lang="es-CO" smtClean="0"/>
              <a:t>21</a:t>
            </a:fld>
            <a:endParaRPr lang="es-CO"/>
          </a:p>
        </p:txBody>
      </p:sp>
    </p:spTree>
    <p:extLst>
      <p:ext uri="{BB962C8B-B14F-4D97-AF65-F5344CB8AC3E}">
        <p14:creationId xmlns:p14="http://schemas.microsoft.com/office/powerpoint/2010/main" val="39015590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endParaRPr lang="es-CO" dirty="0"/>
          </a:p>
        </p:txBody>
      </p:sp>
      <p:sp>
        <p:nvSpPr>
          <p:cNvPr id="4" name="Marcador de número de diapositiva 3"/>
          <p:cNvSpPr>
            <a:spLocks noGrp="1"/>
          </p:cNvSpPr>
          <p:nvPr>
            <p:ph type="sldNum" sz="quarter" idx="10"/>
          </p:nvPr>
        </p:nvSpPr>
        <p:spPr/>
        <p:txBody>
          <a:bodyPr/>
          <a:lstStyle/>
          <a:p>
            <a:fld id="{F82B9EC9-5510-408D-8820-096EB829DDB0}" type="slidenum">
              <a:rPr lang="es-CO" smtClean="0"/>
              <a:t>30</a:t>
            </a:fld>
            <a:endParaRPr lang="es-CO"/>
          </a:p>
        </p:txBody>
      </p:sp>
    </p:spTree>
    <p:extLst>
      <p:ext uri="{BB962C8B-B14F-4D97-AF65-F5344CB8AC3E}">
        <p14:creationId xmlns:p14="http://schemas.microsoft.com/office/powerpoint/2010/main" val="32032708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10"/>
          </p:nvPr>
        </p:nvSpPr>
        <p:spPr/>
        <p:txBody>
          <a:bodyPr/>
          <a:lstStyle/>
          <a:p>
            <a:fld id="{F82B9EC9-5510-408D-8820-096EB829DDB0}" type="slidenum">
              <a:rPr lang="es-CO" smtClean="0"/>
              <a:t>2</a:t>
            </a:fld>
            <a:endParaRPr lang="es-CO"/>
          </a:p>
        </p:txBody>
      </p:sp>
    </p:spTree>
    <p:extLst>
      <p:ext uri="{BB962C8B-B14F-4D97-AF65-F5344CB8AC3E}">
        <p14:creationId xmlns:p14="http://schemas.microsoft.com/office/powerpoint/2010/main" val="2155259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10"/>
          </p:nvPr>
        </p:nvSpPr>
        <p:spPr/>
        <p:txBody>
          <a:bodyPr/>
          <a:lstStyle/>
          <a:p>
            <a:fld id="{F82B9EC9-5510-408D-8820-096EB829DDB0}" type="slidenum">
              <a:rPr lang="es-CO" smtClean="0"/>
              <a:t>3</a:t>
            </a:fld>
            <a:endParaRPr lang="es-CO"/>
          </a:p>
        </p:txBody>
      </p:sp>
    </p:spTree>
    <p:extLst>
      <p:ext uri="{BB962C8B-B14F-4D97-AF65-F5344CB8AC3E}">
        <p14:creationId xmlns:p14="http://schemas.microsoft.com/office/powerpoint/2010/main" val="34300945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sz="1200" b="0" i="0" kern="1200" dirty="0">
                <a:solidFill>
                  <a:schemeClr val="tx1"/>
                </a:solidFill>
                <a:effectLst/>
                <a:latin typeface="+mn-lt"/>
                <a:ea typeface="+mn-ea"/>
                <a:cs typeface="+mn-cs"/>
              </a:rPr>
              <a:t>Una </a:t>
            </a:r>
            <a:r>
              <a:rPr lang="es-MX" sz="1200" b="0" i="1" kern="1200" dirty="0">
                <a:solidFill>
                  <a:schemeClr val="tx1"/>
                </a:solidFill>
                <a:effectLst/>
                <a:latin typeface="+mn-lt"/>
                <a:ea typeface="+mn-ea"/>
                <a:cs typeface="+mn-cs"/>
              </a:rPr>
              <a:t>cadena de caracteres</a:t>
            </a:r>
            <a:r>
              <a:rPr lang="es-MX" sz="1200" b="0" i="0" kern="1200" dirty="0">
                <a:solidFill>
                  <a:schemeClr val="tx1"/>
                </a:solidFill>
                <a:effectLst/>
                <a:latin typeface="+mn-lt"/>
                <a:ea typeface="+mn-ea"/>
                <a:cs typeface="+mn-cs"/>
              </a:rPr>
              <a:t> es una colección de cero o más caracteres Unicode, encerrados entre comillas dobles, usando barras divisorias invertidas como escape. Un carácter está representado por una cadena de caracteres de un único carácter. Una </a:t>
            </a:r>
            <a:r>
              <a:rPr lang="es-MX" sz="1200" b="0" i="1" kern="1200" dirty="0">
                <a:solidFill>
                  <a:schemeClr val="tx1"/>
                </a:solidFill>
                <a:effectLst/>
                <a:latin typeface="+mn-lt"/>
                <a:ea typeface="+mn-ea"/>
                <a:cs typeface="+mn-cs"/>
              </a:rPr>
              <a:t>cadena de </a:t>
            </a:r>
            <a:r>
              <a:rPr lang="es-MX" sz="1200" b="0" i="1" kern="1200" dirty="0" err="1">
                <a:solidFill>
                  <a:schemeClr val="tx1"/>
                </a:solidFill>
                <a:effectLst/>
                <a:latin typeface="+mn-lt"/>
                <a:ea typeface="+mn-ea"/>
                <a:cs typeface="+mn-cs"/>
              </a:rPr>
              <a:t>carateres</a:t>
            </a:r>
            <a:r>
              <a:rPr lang="es-MX" sz="1200" b="0" i="0" kern="1200" dirty="0">
                <a:solidFill>
                  <a:schemeClr val="tx1"/>
                </a:solidFill>
                <a:effectLst/>
                <a:latin typeface="+mn-lt"/>
                <a:ea typeface="+mn-ea"/>
                <a:cs typeface="+mn-cs"/>
              </a:rPr>
              <a:t> es parecida a una cadena de caracteres C o Java.</a:t>
            </a:r>
            <a:endParaRPr lang="es-CO" dirty="0"/>
          </a:p>
        </p:txBody>
      </p:sp>
      <p:sp>
        <p:nvSpPr>
          <p:cNvPr id="4" name="Marcador de número de diapositiva 3"/>
          <p:cNvSpPr>
            <a:spLocks noGrp="1"/>
          </p:cNvSpPr>
          <p:nvPr>
            <p:ph type="sldNum" sz="quarter" idx="10"/>
          </p:nvPr>
        </p:nvSpPr>
        <p:spPr/>
        <p:txBody>
          <a:bodyPr/>
          <a:lstStyle/>
          <a:p>
            <a:fld id="{F82B9EC9-5510-408D-8820-096EB829DDB0}" type="slidenum">
              <a:rPr lang="es-CO" smtClean="0"/>
              <a:t>8</a:t>
            </a:fld>
            <a:endParaRPr lang="es-CO"/>
          </a:p>
        </p:txBody>
      </p:sp>
    </p:spTree>
    <p:extLst>
      <p:ext uri="{BB962C8B-B14F-4D97-AF65-F5344CB8AC3E}">
        <p14:creationId xmlns:p14="http://schemas.microsoft.com/office/powerpoint/2010/main" val="27231162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10"/>
          </p:nvPr>
        </p:nvSpPr>
        <p:spPr/>
        <p:txBody>
          <a:bodyPr/>
          <a:lstStyle/>
          <a:p>
            <a:fld id="{F82B9EC9-5510-408D-8820-096EB829DDB0}" type="slidenum">
              <a:rPr lang="es-CO" smtClean="0"/>
              <a:t>9</a:t>
            </a:fld>
            <a:endParaRPr lang="es-CO"/>
          </a:p>
        </p:txBody>
      </p:sp>
    </p:spTree>
    <p:extLst>
      <p:ext uri="{BB962C8B-B14F-4D97-AF65-F5344CB8AC3E}">
        <p14:creationId xmlns:p14="http://schemas.microsoft.com/office/powerpoint/2010/main" val="22708196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sz="1200" b="0" i="0" kern="1200" dirty="0">
                <a:solidFill>
                  <a:schemeClr val="tx1"/>
                </a:solidFill>
                <a:effectLst/>
                <a:latin typeface="+mn-lt"/>
                <a:ea typeface="+mn-ea"/>
                <a:cs typeface="+mn-cs"/>
              </a:rPr>
              <a:t>En el lado del servidor, el análisis es la parte importante que los desarrolladores quieren si el análisis será rápido en el lado del servidor, entonces el único usuario puede obtener la respuesta rápida de modo que en este caso el análisis JSON del lado del servidor es el punto fuerte que nos indica para usar el JSON en el lado del servidor.</a:t>
            </a:r>
            <a:endParaRPr lang="es-CO" dirty="0"/>
          </a:p>
        </p:txBody>
      </p:sp>
      <p:sp>
        <p:nvSpPr>
          <p:cNvPr id="4" name="Marcador de número de diapositiva 3"/>
          <p:cNvSpPr>
            <a:spLocks noGrp="1"/>
          </p:cNvSpPr>
          <p:nvPr>
            <p:ph type="sldNum" sz="quarter" idx="10"/>
          </p:nvPr>
        </p:nvSpPr>
        <p:spPr/>
        <p:txBody>
          <a:bodyPr/>
          <a:lstStyle/>
          <a:p>
            <a:fld id="{F82B9EC9-5510-408D-8820-096EB829DDB0}" type="slidenum">
              <a:rPr lang="es-CO" smtClean="0"/>
              <a:t>11</a:t>
            </a:fld>
            <a:endParaRPr lang="es-CO"/>
          </a:p>
        </p:txBody>
      </p:sp>
    </p:spTree>
    <p:extLst>
      <p:ext uri="{BB962C8B-B14F-4D97-AF65-F5344CB8AC3E}">
        <p14:creationId xmlns:p14="http://schemas.microsoft.com/office/powerpoint/2010/main" val="15717983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sz="1200" b="0" i="0" kern="1200" dirty="0">
                <a:solidFill>
                  <a:schemeClr val="tx1"/>
                </a:solidFill>
                <a:effectLst/>
                <a:latin typeface="+mn-lt"/>
                <a:ea typeface="+mn-ea"/>
                <a:cs typeface="+mn-cs"/>
              </a:rPr>
              <a:t>Otro inconveniente importante de JSON es que puede ser bastante peligroso si se usa con servicios no confiables o navegadores no confiables, porque un servicio JSON devuelve una respuesta JSON envuelta en una llamada de función, que será ejecutada por el navegador si se usará con un navegador que no sea de confianza puede ser pirateado, esto hace que la aplicación web de alojamiento sea vulnerable a una variedad de ataques.</a:t>
            </a:r>
          </a:p>
          <a:p>
            <a:r>
              <a:rPr lang="es-MX" sz="1200" b="0" i="0" kern="1200" dirty="0">
                <a:solidFill>
                  <a:schemeClr val="tx1"/>
                </a:solidFill>
                <a:effectLst/>
                <a:latin typeface="+mn-lt"/>
                <a:ea typeface="+mn-ea"/>
                <a:cs typeface="+mn-cs"/>
              </a:rPr>
              <a:t>Si va a utilizar los servicios JSON, es muy importante conocer las amenazas que JSON tiene en eso y también conocer las cosas que pueden protegerlo. JSON solo tiene herramientas limitadas compatibles que podemos usar durante el desarrollo de JSON.</a:t>
            </a:r>
          </a:p>
          <a:p>
            <a:pPr algn="ctr"/>
            <a:endParaRPr lang="es-CO" dirty="0"/>
          </a:p>
        </p:txBody>
      </p:sp>
      <p:sp>
        <p:nvSpPr>
          <p:cNvPr id="4" name="Marcador de número de diapositiva 3"/>
          <p:cNvSpPr>
            <a:spLocks noGrp="1"/>
          </p:cNvSpPr>
          <p:nvPr>
            <p:ph type="sldNum" sz="quarter" idx="10"/>
          </p:nvPr>
        </p:nvSpPr>
        <p:spPr/>
        <p:txBody>
          <a:bodyPr/>
          <a:lstStyle/>
          <a:p>
            <a:fld id="{F82B9EC9-5510-408D-8820-096EB829DDB0}" type="slidenum">
              <a:rPr lang="es-CO" smtClean="0"/>
              <a:t>12</a:t>
            </a:fld>
            <a:endParaRPr lang="es-CO"/>
          </a:p>
        </p:txBody>
      </p:sp>
    </p:spTree>
    <p:extLst>
      <p:ext uri="{BB962C8B-B14F-4D97-AF65-F5344CB8AC3E}">
        <p14:creationId xmlns:p14="http://schemas.microsoft.com/office/powerpoint/2010/main" val="15933867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sz="1200" b="0" i="0" kern="1200" dirty="0">
                <a:solidFill>
                  <a:schemeClr val="tx1"/>
                </a:solidFill>
                <a:effectLst/>
                <a:latin typeface="+mn-lt"/>
                <a:ea typeface="+mn-ea"/>
                <a:cs typeface="+mn-cs"/>
              </a:rPr>
              <a:t>JSON no es completamente seguro, ya que creemos que en el mundo de la web, la falsificación de solicitudes cruzadas (CSRF) en JSON Array </a:t>
            </a:r>
            <a:r>
              <a:rPr lang="es-MX" sz="1200" b="0" i="0" kern="1200" dirty="0" err="1">
                <a:solidFill>
                  <a:schemeClr val="tx1"/>
                </a:solidFill>
                <a:effectLst/>
                <a:latin typeface="+mn-lt"/>
                <a:ea typeface="+mn-ea"/>
                <a:cs typeface="+mn-cs"/>
              </a:rPr>
              <a:t>hack</a:t>
            </a:r>
            <a:r>
              <a:rPr lang="es-MX" sz="1200" b="0" i="0" kern="1200" dirty="0">
                <a:solidFill>
                  <a:schemeClr val="tx1"/>
                </a:solidFill>
                <a:effectLst/>
                <a:latin typeface="+mn-lt"/>
                <a:ea typeface="+mn-ea"/>
                <a:cs typeface="+mn-cs"/>
              </a:rPr>
              <a:t> permite capturar datos de usuarios confidenciales de un usuario desprevenido.</a:t>
            </a:r>
          </a:p>
          <a:p>
            <a:endParaRPr lang="es-MX" sz="1200" b="0" i="0" kern="1200" dirty="0">
              <a:solidFill>
                <a:schemeClr val="tx1"/>
              </a:solidFill>
              <a:effectLst/>
              <a:latin typeface="+mn-lt"/>
              <a:ea typeface="+mn-ea"/>
              <a:cs typeface="+mn-cs"/>
            </a:endParaRPr>
          </a:p>
          <a:p>
            <a:r>
              <a:rPr lang="es-MX" sz="1200" b="0" i="0" kern="1200" dirty="0">
                <a:solidFill>
                  <a:schemeClr val="tx1"/>
                </a:solidFill>
                <a:effectLst/>
                <a:latin typeface="+mn-lt"/>
                <a:ea typeface="+mn-ea"/>
                <a:cs typeface="+mn-cs"/>
              </a:rPr>
              <a:t>Esto es importante para exponer un servicio JSON que contiene matriz JSON, datos confidenciales, responde a solicitudes GET, solicitud con JavaScript habilitado, solicitud admite el método __</a:t>
            </a:r>
            <a:r>
              <a:rPr lang="es-MX" sz="1200" b="0" i="0" kern="1200" dirty="0" err="1">
                <a:solidFill>
                  <a:schemeClr val="tx1"/>
                </a:solidFill>
                <a:effectLst/>
                <a:latin typeface="+mn-lt"/>
                <a:ea typeface="+mn-ea"/>
                <a:cs typeface="+mn-cs"/>
              </a:rPr>
              <a:t>defineSetter</a:t>
            </a:r>
            <a:r>
              <a:rPr lang="es-MX" sz="1200" b="0" i="0" kern="1200" dirty="0">
                <a:solidFill>
                  <a:schemeClr val="tx1"/>
                </a:solidFill>
                <a:effectLst/>
                <a:latin typeface="+mn-lt"/>
                <a:ea typeface="+mn-ea"/>
                <a:cs typeface="+mn-cs"/>
              </a:rPr>
              <a:t>__, etc.</a:t>
            </a:r>
          </a:p>
          <a:p>
            <a:pPr algn="ctr"/>
            <a:endParaRPr lang="es-CO" dirty="0"/>
          </a:p>
        </p:txBody>
      </p:sp>
      <p:sp>
        <p:nvSpPr>
          <p:cNvPr id="4" name="Marcador de número de diapositiva 3"/>
          <p:cNvSpPr>
            <a:spLocks noGrp="1"/>
          </p:cNvSpPr>
          <p:nvPr>
            <p:ph type="sldNum" sz="quarter" idx="10"/>
          </p:nvPr>
        </p:nvSpPr>
        <p:spPr/>
        <p:txBody>
          <a:bodyPr/>
          <a:lstStyle/>
          <a:p>
            <a:fld id="{F82B9EC9-5510-408D-8820-096EB829DDB0}" type="slidenum">
              <a:rPr lang="es-CO" smtClean="0"/>
              <a:t>13</a:t>
            </a:fld>
            <a:endParaRPr lang="es-CO"/>
          </a:p>
        </p:txBody>
      </p:sp>
    </p:spTree>
    <p:extLst>
      <p:ext uri="{BB962C8B-B14F-4D97-AF65-F5344CB8AC3E}">
        <p14:creationId xmlns:p14="http://schemas.microsoft.com/office/powerpoint/2010/main" val="38620981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CO" dirty="0"/>
              <a:t>https://www.codeproject.com/Articles/159450/fastJSON</a:t>
            </a:r>
          </a:p>
          <a:p>
            <a:pPr algn="l"/>
            <a:r>
              <a:rPr lang="es-CO" dirty="0"/>
              <a:t>http://www.raboof.com/projects/jsonchecker/</a:t>
            </a:r>
          </a:p>
          <a:p>
            <a:pPr algn="l"/>
            <a:r>
              <a:rPr lang="es-CO" dirty="0"/>
              <a:t>https://bitbucket.org/raboof/jayrock/wiki/Home</a:t>
            </a:r>
          </a:p>
          <a:p>
            <a:pPr algn="l"/>
            <a:r>
              <a:rPr lang="es-CO" dirty="0"/>
              <a:t>https://www.newtonsoft.com/json</a:t>
            </a:r>
          </a:p>
          <a:p>
            <a:pPr algn="l"/>
            <a:r>
              <a:rPr lang="es-CO" dirty="0"/>
              <a:t>https://github.com/gregsdennis/Manatee.Json</a:t>
            </a:r>
          </a:p>
          <a:p>
            <a:pPr algn="l"/>
            <a:r>
              <a:rPr lang="es-CO" dirty="0"/>
              <a:t>https://github.com/ysharplanguage/FastJsonParser</a:t>
            </a:r>
          </a:p>
          <a:p>
            <a:pPr algn="l"/>
            <a:r>
              <a:rPr lang="es-CO" dirty="0"/>
              <a:t>https://github.com/MarcosLopezC/LightJson</a:t>
            </a:r>
          </a:p>
          <a:p>
            <a:pPr algn="l"/>
            <a:r>
              <a:rPr lang="es-CO" dirty="0"/>
              <a:t>https://github.com/steffen-liersch/liersch.json</a:t>
            </a:r>
          </a:p>
          <a:p>
            <a:pPr algn="l"/>
            <a:endParaRPr lang="es-CO" dirty="0"/>
          </a:p>
        </p:txBody>
      </p:sp>
      <p:sp>
        <p:nvSpPr>
          <p:cNvPr id="4" name="Marcador de número de diapositiva 3"/>
          <p:cNvSpPr>
            <a:spLocks noGrp="1"/>
          </p:cNvSpPr>
          <p:nvPr>
            <p:ph type="sldNum" sz="quarter" idx="10"/>
          </p:nvPr>
        </p:nvSpPr>
        <p:spPr/>
        <p:txBody>
          <a:bodyPr/>
          <a:lstStyle/>
          <a:p>
            <a:fld id="{F82B9EC9-5510-408D-8820-096EB829DDB0}" type="slidenum">
              <a:rPr lang="es-CO" smtClean="0"/>
              <a:t>14</a:t>
            </a:fld>
            <a:endParaRPr lang="es-CO"/>
          </a:p>
        </p:txBody>
      </p:sp>
    </p:spTree>
    <p:extLst>
      <p:ext uri="{BB962C8B-B14F-4D97-AF65-F5344CB8AC3E}">
        <p14:creationId xmlns:p14="http://schemas.microsoft.com/office/powerpoint/2010/main" val="8324169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2C3F412-6EDD-4EEA-AD33-E429626D57DF}"/>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CO"/>
          </a:p>
        </p:txBody>
      </p:sp>
      <p:sp>
        <p:nvSpPr>
          <p:cNvPr id="3" name="Subtítulo 2">
            <a:extLst>
              <a:ext uri="{FF2B5EF4-FFF2-40B4-BE49-F238E27FC236}">
                <a16:creationId xmlns:a16="http://schemas.microsoft.com/office/drawing/2014/main" id="{605EC303-B5A4-46E3-B6BB-39EC67A0871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editar el estilo de subtítulo del patrón</a:t>
            </a:r>
            <a:endParaRPr lang="es-CO"/>
          </a:p>
        </p:txBody>
      </p:sp>
      <p:sp>
        <p:nvSpPr>
          <p:cNvPr id="4" name="Marcador de fecha 3">
            <a:extLst>
              <a:ext uri="{FF2B5EF4-FFF2-40B4-BE49-F238E27FC236}">
                <a16:creationId xmlns:a16="http://schemas.microsoft.com/office/drawing/2014/main" id="{DF11F35C-1E6D-493C-AE8F-33FAC04D49DA}"/>
              </a:ext>
            </a:extLst>
          </p:cNvPr>
          <p:cNvSpPr>
            <a:spLocks noGrp="1"/>
          </p:cNvSpPr>
          <p:nvPr>
            <p:ph type="dt" sz="half" idx="10"/>
          </p:nvPr>
        </p:nvSpPr>
        <p:spPr/>
        <p:txBody>
          <a:bodyPr/>
          <a:lstStyle/>
          <a:p>
            <a:fld id="{E5D78773-9131-404C-ACB3-62F3C9BC13CF}" type="datetimeFigureOut">
              <a:rPr lang="es-CO" smtClean="0"/>
              <a:t>26/08/2018</a:t>
            </a:fld>
            <a:endParaRPr lang="es-CO"/>
          </a:p>
        </p:txBody>
      </p:sp>
      <p:sp>
        <p:nvSpPr>
          <p:cNvPr id="5" name="Marcador de pie de página 4">
            <a:extLst>
              <a:ext uri="{FF2B5EF4-FFF2-40B4-BE49-F238E27FC236}">
                <a16:creationId xmlns:a16="http://schemas.microsoft.com/office/drawing/2014/main" id="{AB0254FD-8116-4A63-B74E-4D8E05A2C799}"/>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90B2EF40-F4E2-4173-A220-B722C34FDFD9}"/>
              </a:ext>
            </a:extLst>
          </p:cNvPr>
          <p:cNvSpPr>
            <a:spLocks noGrp="1"/>
          </p:cNvSpPr>
          <p:nvPr>
            <p:ph type="sldNum" sz="quarter" idx="12"/>
          </p:nvPr>
        </p:nvSpPr>
        <p:spPr/>
        <p:txBody>
          <a:bodyPr/>
          <a:lstStyle/>
          <a:p>
            <a:fld id="{5B215BC6-5E5C-46C2-BC4C-6B63957A0D8F}" type="slidenum">
              <a:rPr lang="es-CO" smtClean="0"/>
              <a:t>‹Nº›</a:t>
            </a:fld>
            <a:endParaRPr lang="es-CO"/>
          </a:p>
        </p:txBody>
      </p:sp>
    </p:spTree>
    <p:extLst>
      <p:ext uri="{BB962C8B-B14F-4D97-AF65-F5344CB8AC3E}">
        <p14:creationId xmlns:p14="http://schemas.microsoft.com/office/powerpoint/2010/main" val="36241050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6705339-F96F-4398-9EFF-E63C5E64CD52}"/>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1E666309-54D7-4212-85E0-4A95814DE151}"/>
              </a:ext>
            </a:extLst>
          </p:cNvPr>
          <p:cNvSpPr>
            <a:spLocks noGrp="1"/>
          </p:cNvSpPr>
          <p:nvPr>
            <p:ph type="body" orient="vert" idx="1"/>
          </p:nvPr>
        </p:nvSpPr>
        <p:spPr/>
        <p:txBody>
          <a:bodyPr vert="eaVe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3335ED78-9C80-43BA-9A72-F8E7563C8C6F}"/>
              </a:ext>
            </a:extLst>
          </p:cNvPr>
          <p:cNvSpPr>
            <a:spLocks noGrp="1"/>
          </p:cNvSpPr>
          <p:nvPr>
            <p:ph type="dt" sz="half" idx="10"/>
          </p:nvPr>
        </p:nvSpPr>
        <p:spPr/>
        <p:txBody>
          <a:bodyPr/>
          <a:lstStyle/>
          <a:p>
            <a:fld id="{8A8E3610-CFDD-4880-BAB4-3CD60D9C7275}" type="datetimeFigureOut">
              <a:rPr lang="es-CO" smtClean="0"/>
              <a:t>26/08/2018</a:t>
            </a:fld>
            <a:endParaRPr lang="es-CO"/>
          </a:p>
        </p:txBody>
      </p:sp>
      <p:sp>
        <p:nvSpPr>
          <p:cNvPr id="5" name="Marcador de pie de página 4">
            <a:extLst>
              <a:ext uri="{FF2B5EF4-FFF2-40B4-BE49-F238E27FC236}">
                <a16:creationId xmlns:a16="http://schemas.microsoft.com/office/drawing/2014/main" id="{4C86B715-FF52-4128-9C7D-1369BC6396DE}"/>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0F1C7C20-6236-4BD3-88B8-7EBC587FF43E}"/>
              </a:ext>
            </a:extLst>
          </p:cNvPr>
          <p:cNvSpPr>
            <a:spLocks noGrp="1"/>
          </p:cNvSpPr>
          <p:nvPr>
            <p:ph type="sldNum" sz="quarter" idx="12"/>
          </p:nvPr>
        </p:nvSpPr>
        <p:spPr/>
        <p:txBody>
          <a:bodyPr/>
          <a:lstStyle/>
          <a:p>
            <a:fld id="{1A4075FD-55D4-4E1C-B125-D5304E1A3C61}" type="slidenum">
              <a:rPr lang="es-CO" smtClean="0"/>
              <a:t>‹Nº›</a:t>
            </a:fld>
            <a:endParaRPr lang="es-CO"/>
          </a:p>
        </p:txBody>
      </p:sp>
    </p:spTree>
    <p:extLst>
      <p:ext uri="{BB962C8B-B14F-4D97-AF65-F5344CB8AC3E}">
        <p14:creationId xmlns:p14="http://schemas.microsoft.com/office/powerpoint/2010/main" val="105950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53D34AD4-EF93-442D-B2C8-DE51293BB033}"/>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5B2915E6-950F-408F-9103-EE07EFB35736}"/>
              </a:ext>
            </a:extLst>
          </p:cNvPr>
          <p:cNvSpPr>
            <a:spLocks noGrp="1"/>
          </p:cNvSpPr>
          <p:nvPr>
            <p:ph type="body" orient="vert" idx="1"/>
          </p:nvPr>
        </p:nvSpPr>
        <p:spPr>
          <a:xfrm>
            <a:off x="838200" y="365125"/>
            <a:ext cx="7734300" cy="5811838"/>
          </a:xfrm>
        </p:spPr>
        <p:txBody>
          <a:bodyPr vert="eaVe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6E1CAC7F-7922-4420-8D5C-755C7E438450}"/>
              </a:ext>
            </a:extLst>
          </p:cNvPr>
          <p:cNvSpPr>
            <a:spLocks noGrp="1"/>
          </p:cNvSpPr>
          <p:nvPr>
            <p:ph type="dt" sz="half" idx="10"/>
          </p:nvPr>
        </p:nvSpPr>
        <p:spPr/>
        <p:txBody>
          <a:bodyPr/>
          <a:lstStyle/>
          <a:p>
            <a:fld id="{8A8E3610-CFDD-4880-BAB4-3CD60D9C7275}" type="datetimeFigureOut">
              <a:rPr lang="es-CO" smtClean="0"/>
              <a:t>26/08/2018</a:t>
            </a:fld>
            <a:endParaRPr lang="es-CO"/>
          </a:p>
        </p:txBody>
      </p:sp>
      <p:sp>
        <p:nvSpPr>
          <p:cNvPr id="5" name="Marcador de pie de página 4">
            <a:extLst>
              <a:ext uri="{FF2B5EF4-FFF2-40B4-BE49-F238E27FC236}">
                <a16:creationId xmlns:a16="http://schemas.microsoft.com/office/drawing/2014/main" id="{C355F342-6825-4199-84DC-9A555CE1533C}"/>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5ABBAE41-801A-4B7B-AC3B-CB937CB52D25}"/>
              </a:ext>
            </a:extLst>
          </p:cNvPr>
          <p:cNvSpPr>
            <a:spLocks noGrp="1"/>
          </p:cNvSpPr>
          <p:nvPr>
            <p:ph type="sldNum" sz="quarter" idx="12"/>
          </p:nvPr>
        </p:nvSpPr>
        <p:spPr/>
        <p:txBody>
          <a:bodyPr/>
          <a:lstStyle/>
          <a:p>
            <a:fld id="{1A4075FD-55D4-4E1C-B125-D5304E1A3C61}" type="slidenum">
              <a:rPr lang="es-CO" smtClean="0"/>
              <a:t>‹Nº›</a:t>
            </a:fld>
            <a:endParaRPr lang="es-CO"/>
          </a:p>
        </p:txBody>
      </p:sp>
    </p:spTree>
    <p:extLst>
      <p:ext uri="{BB962C8B-B14F-4D97-AF65-F5344CB8AC3E}">
        <p14:creationId xmlns:p14="http://schemas.microsoft.com/office/powerpoint/2010/main" val="355327130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Closing logo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stretch>
            <a:fillRect/>
          </a:stretch>
        </p:blipFill>
        <p:spPr>
          <a:xfrm>
            <a:off x="450203" y="3083652"/>
            <a:ext cx="3227129" cy="692057"/>
          </a:xfrm>
          <a:prstGeom prst="rect">
            <a:avLst/>
          </a:prstGeom>
        </p:spPr>
      </p:pic>
      <p:pic>
        <p:nvPicPr>
          <p:cNvPr id="4" name="Picture 3"/>
          <p:cNvPicPr>
            <a:picLocks noChangeAspect="1"/>
          </p:cNvPicPr>
          <p:nvPr userDrawn="1"/>
        </p:nvPicPr>
        <p:blipFill>
          <a:blip r:embed="rId2"/>
          <a:stretch>
            <a:fillRect/>
          </a:stretch>
        </p:blipFill>
        <p:spPr>
          <a:xfrm>
            <a:off x="450203" y="3083652"/>
            <a:ext cx="3227129" cy="692057"/>
          </a:xfrm>
          <a:prstGeom prst="rect">
            <a:avLst/>
          </a:prstGeom>
        </p:spPr>
      </p:pic>
      <p:sp>
        <p:nvSpPr>
          <p:cNvPr id="2" name="Text Box 3"/>
          <p:cNvSpPr txBox="1">
            <a:spLocks noChangeArrowheads="1"/>
          </p:cNvSpPr>
          <p:nvPr userDrawn="1"/>
        </p:nvSpPr>
        <p:spPr bwMode="blackWhite">
          <a:xfrm>
            <a:off x="269239" y="6171618"/>
            <a:ext cx="11653522" cy="395317"/>
          </a:xfrm>
          <a:prstGeom prst="rect">
            <a:avLst/>
          </a:prstGeom>
          <a:noFill/>
          <a:ln w="12700">
            <a:noFill/>
            <a:miter lim="800000"/>
            <a:headEnd type="none" w="sm" len="sm"/>
            <a:tailEnd type="none" w="sm" len="sm"/>
          </a:ln>
          <a:effectLst/>
        </p:spPr>
        <p:txBody>
          <a:bodyPr vert="horz" wrap="square" lIns="179282" tIns="143426" rIns="179282" bIns="143426" numCol="1" anchor="t" anchorCtr="0" compatLnSpc="1">
            <a:prstTxWarp prst="textNoShape">
              <a:avLst/>
            </a:prstTxWarp>
            <a:spAutoFit/>
          </a:bodyPr>
          <a:lstStyle/>
          <a:p>
            <a:pPr defTabSz="913935" eaLnBrk="0" hangingPunct="0"/>
            <a:r>
              <a:rPr lang="en-US" sz="686" dirty="0">
                <a:gradFill>
                  <a:gsLst>
                    <a:gs pos="0">
                      <a:srgbClr val="505050"/>
                    </a:gs>
                    <a:gs pos="100000">
                      <a:srgbClr val="505050"/>
                    </a:gs>
                  </a:gsLst>
                  <a:lin ang="5400000" scaled="0"/>
                </a:gradFill>
                <a:cs typeface="Segoe UI" pitchFamily="34" charset="0"/>
              </a:rPr>
              <a:t>© 2014 Microsoft Corporation. All rights reserved. </a:t>
            </a:r>
          </a:p>
        </p:txBody>
      </p:sp>
    </p:spTree>
    <p:extLst>
      <p:ext uri="{BB962C8B-B14F-4D97-AF65-F5344CB8AC3E}">
        <p14:creationId xmlns:p14="http://schemas.microsoft.com/office/powerpoint/2010/main" val="2201955087"/>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40ED523-0CAB-42CA-B30E-6EF838F7E2E2}"/>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165DC698-86DD-49DA-86F1-E56517190823}"/>
              </a:ext>
            </a:extLst>
          </p:cNvPr>
          <p:cNvSpPr>
            <a:spLocks noGrp="1"/>
          </p:cNvSpPr>
          <p:nvPr>
            <p:ph idx="1"/>
          </p:nvPr>
        </p:nvSpPr>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FCCC7B8D-1BAC-4A28-BDD1-FCB83E7395A4}"/>
              </a:ext>
            </a:extLst>
          </p:cNvPr>
          <p:cNvSpPr>
            <a:spLocks noGrp="1"/>
          </p:cNvSpPr>
          <p:nvPr>
            <p:ph type="dt" sz="half" idx="10"/>
          </p:nvPr>
        </p:nvSpPr>
        <p:spPr/>
        <p:txBody>
          <a:bodyPr/>
          <a:lstStyle/>
          <a:p>
            <a:fld id="{8A8E3610-CFDD-4880-BAB4-3CD60D9C7275}" type="datetimeFigureOut">
              <a:rPr lang="es-CO" smtClean="0"/>
              <a:t>26/08/2018</a:t>
            </a:fld>
            <a:endParaRPr lang="es-CO"/>
          </a:p>
        </p:txBody>
      </p:sp>
      <p:sp>
        <p:nvSpPr>
          <p:cNvPr id="5" name="Marcador de pie de página 4">
            <a:extLst>
              <a:ext uri="{FF2B5EF4-FFF2-40B4-BE49-F238E27FC236}">
                <a16:creationId xmlns:a16="http://schemas.microsoft.com/office/drawing/2014/main" id="{576B2C55-C57D-406A-842A-8C0CD1701B1F}"/>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293776AF-4C42-4780-A8D2-114F3C53A4F8}"/>
              </a:ext>
            </a:extLst>
          </p:cNvPr>
          <p:cNvSpPr>
            <a:spLocks noGrp="1"/>
          </p:cNvSpPr>
          <p:nvPr>
            <p:ph type="sldNum" sz="quarter" idx="12"/>
          </p:nvPr>
        </p:nvSpPr>
        <p:spPr/>
        <p:txBody>
          <a:bodyPr/>
          <a:lstStyle/>
          <a:p>
            <a:fld id="{1A4075FD-55D4-4E1C-B125-D5304E1A3C61}" type="slidenum">
              <a:rPr lang="es-CO" smtClean="0"/>
              <a:t>‹Nº›</a:t>
            </a:fld>
            <a:endParaRPr lang="es-CO"/>
          </a:p>
        </p:txBody>
      </p:sp>
    </p:spTree>
    <p:extLst>
      <p:ext uri="{BB962C8B-B14F-4D97-AF65-F5344CB8AC3E}">
        <p14:creationId xmlns:p14="http://schemas.microsoft.com/office/powerpoint/2010/main" val="9624987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5C76A58-4649-4257-8A75-BD329F9BA957}"/>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D42533DA-4F4B-42A1-AAE6-C9555B97107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Editar el estilo de texto del patrón</a:t>
            </a:r>
          </a:p>
        </p:txBody>
      </p:sp>
      <p:sp>
        <p:nvSpPr>
          <p:cNvPr id="4" name="Marcador de fecha 3">
            <a:extLst>
              <a:ext uri="{FF2B5EF4-FFF2-40B4-BE49-F238E27FC236}">
                <a16:creationId xmlns:a16="http://schemas.microsoft.com/office/drawing/2014/main" id="{43A70E1C-30C1-423E-AD88-99C3A9951800}"/>
              </a:ext>
            </a:extLst>
          </p:cNvPr>
          <p:cNvSpPr>
            <a:spLocks noGrp="1"/>
          </p:cNvSpPr>
          <p:nvPr>
            <p:ph type="dt" sz="half" idx="10"/>
          </p:nvPr>
        </p:nvSpPr>
        <p:spPr/>
        <p:txBody>
          <a:bodyPr/>
          <a:lstStyle/>
          <a:p>
            <a:fld id="{8A8E3610-CFDD-4880-BAB4-3CD60D9C7275}" type="datetimeFigureOut">
              <a:rPr lang="es-CO" smtClean="0"/>
              <a:t>26/08/2018</a:t>
            </a:fld>
            <a:endParaRPr lang="es-CO"/>
          </a:p>
        </p:txBody>
      </p:sp>
      <p:sp>
        <p:nvSpPr>
          <p:cNvPr id="5" name="Marcador de pie de página 4">
            <a:extLst>
              <a:ext uri="{FF2B5EF4-FFF2-40B4-BE49-F238E27FC236}">
                <a16:creationId xmlns:a16="http://schemas.microsoft.com/office/drawing/2014/main" id="{B0DC4EFC-3BA1-441D-A30E-6B65FB4FBA94}"/>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A00B6952-285B-42FF-9C8E-E64873CB63C0}"/>
              </a:ext>
            </a:extLst>
          </p:cNvPr>
          <p:cNvSpPr>
            <a:spLocks noGrp="1"/>
          </p:cNvSpPr>
          <p:nvPr>
            <p:ph type="sldNum" sz="quarter" idx="12"/>
          </p:nvPr>
        </p:nvSpPr>
        <p:spPr/>
        <p:txBody>
          <a:bodyPr/>
          <a:lstStyle/>
          <a:p>
            <a:fld id="{1A4075FD-55D4-4E1C-B125-D5304E1A3C61}" type="slidenum">
              <a:rPr lang="es-CO" smtClean="0"/>
              <a:t>‹Nº›</a:t>
            </a:fld>
            <a:endParaRPr lang="es-CO"/>
          </a:p>
        </p:txBody>
      </p:sp>
    </p:spTree>
    <p:extLst>
      <p:ext uri="{BB962C8B-B14F-4D97-AF65-F5344CB8AC3E}">
        <p14:creationId xmlns:p14="http://schemas.microsoft.com/office/powerpoint/2010/main" val="38802274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FCFCE38-425E-4EE1-A6BF-259A290741EA}"/>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361B3CF1-338C-4026-AD73-BC4BC33453AB}"/>
              </a:ext>
            </a:extLst>
          </p:cNvPr>
          <p:cNvSpPr>
            <a:spLocks noGrp="1"/>
          </p:cNvSpPr>
          <p:nvPr>
            <p:ph sz="half" idx="1"/>
          </p:nvPr>
        </p:nvSpPr>
        <p:spPr>
          <a:xfrm>
            <a:off x="838200" y="1825625"/>
            <a:ext cx="5181600" cy="435133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contenido 3">
            <a:extLst>
              <a:ext uri="{FF2B5EF4-FFF2-40B4-BE49-F238E27FC236}">
                <a16:creationId xmlns:a16="http://schemas.microsoft.com/office/drawing/2014/main" id="{79956D5E-367A-402D-BAF6-A880339C373D}"/>
              </a:ext>
            </a:extLst>
          </p:cNvPr>
          <p:cNvSpPr>
            <a:spLocks noGrp="1"/>
          </p:cNvSpPr>
          <p:nvPr>
            <p:ph sz="half" idx="2"/>
          </p:nvPr>
        </p:nvSpPr>
        <p:spPr>
          <a:xfrm>
            <a:off x="6172200" y="1825625"/>
            <a:ext cx="5181600" cy="435133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fecha 4">
            <a:extLst>
              <a:ext uri="{FF2B5EF4-FFF2-40B4-BE49-F238E27FC236}">
                <a16:creationId xmlns:a16="http://schemas.microsoft.com/office/drawing/2014/main" id="{58DAA929-D627-48D5-B4CA-C08EB1DF89F5}"/>
              </a:ext>
            </a:extLst>
          </p:cNvPr>
          <p:cNvSpPr>
            <a:spLocks noGrp="1"/>
          </p:cNvSpPr>
          <p:nvPr>
            <p:ph type="dt" sz="half" idx="10"/>
          </p:nvPr>
        </p:nvSpPr>
        <p:spPr/>
        <p:txBody>
          <a:bodyPr/>
          <a:lstStyle/>
          <a:p>
            <a:fld id="{8A8E3610-CFDD-4880-BAB4-3CD60D9C7275}" type="datetimeFigureOut">
              <a:rPr lang="es-CO" smtClean="0"/>
              <a:t>26/08/2018</a:t>
            </a:fld>
            <a:endParaRPr lang="es-CO"/>
          </a:p>
        </p:txBody>
      </p:sp>
      <p:sp>
        <p:nvSpPr>
          <p:cNvPr id="6" name="Marcador de pie de página 5">
            <a:extLst>
              <a:ext uri="{FF2B5EF4-FFF2-40B4-BE49-F238E27FC236}">
                <a16:creationId xmlns:a16="http://schemas.microsoft.com/office/drawing/2014/main" id="{3C1D8F60-F1F2-4C6E-B2FE-C569EC81CAD3}"/>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BFB728EB-5C78-42BC-B957-E1D0E8B9CFD2}"/>
              </a:ext>
            </a:extLst>
          </p:cNvPr>
          <p:cNvSpPr>
            <a:spLocks noGrp="1"/>
          </p:cNvSpPr>
          <p:nvPr>
            <p:ph type="sldNum" sz="quarter" idx="12"/>
          </p:nvPr>
        </p:nvSpPr>
        <p:spPr/>
        <p:txBody>
          <a:bodyPr/>
          <a:lstStyle/>
          <a:p>
            <a:fld id="{1A4075FD-55D4-4E1C-B125-D5304E1A3C61}" type="slidenum">
              <a:rPr lang="es-CO" smtClean="0"/>
              <a:t>‹Nº›</a:t>
            </a:fld>
            <a:endParaRPr lang="es-CO"/>
          </a:p>
        </p:txBody>
      </p:sp>
    </p:spTree>
    <p:extLst>
      <p:ext uri="{BB962C8B-B14F-4D97-AF65-F5344CB8AC3E}">
        <p14:creationId xmlns:p14="http://schemas.microsoft.com/office/powerpoint/2010/main" val="5711238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3EFADD5-F94E-403C-8427-19BDD5A2A1F7}"/>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4FFA0E6B-E0F2-44F2-B02E-199B5543718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4" name="Marcador de contenido 3">
            <a:extLst>
              <a:ext uri="{FF2B5EF4-FFF2-40B4-BE49-F238E27FC236}">
                <a16:creationId xmlns:a16="http://schemas.microsoft.com/office/drawing/2014/main" id="{2B2978BE-E76E-4875-A178-72B42427D66F}"/>
              </a:ext>
            </a:extLst>
          </p:cNvPr>
          <p:cNvSpPr>
            <a:spLocks noGrp="1"/>
          </p:cNvSpPr>
          <p:nvPr>
            <p:ph sz="half" idx="2"/>
          </p:nvPr>
        </p:nvSpPr>
        <p:spPr>
          <a:xfrm>
            <a:off x="839788" y="2505075"/>
            <a:ext cx="5157787" cy="368458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texto 4">
            <a:extLst>
              <a:ext uri="{FF2B5EF4-FFF2-40B4-BE49-F238E27FC236}">
                <a16:creationId xmlns:a16="http://schemas.microsoft.com/office/drawing/2014/main" id="{0B1CCDF4-B040-4081-9751-99B3A267209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6" name="Marcador de contenido 5">
            <a:extLst>
              <a:ext uri="{FF2B5EF4-FFF2-40B4-BE49-F238E27FC236}">
                <a16:creationId xmlns:a16="http://schemas.microsoft.com/office/drawing/2014/main" id="{237207CC-ACCF-45B3-B6ED-6A95693C310C}"/>
              </a:ext>
            </a:extLst>
          </p:cNvPr>
          <p:cNvSpPr>
            <a:spLocks noGrp="1"/>
          </p:cNvSpPr>
          <p:nvPr>
            <p:ph sz="quarter" idx="4"/>
          </p:nvPr>
        </p:nvSpPr>
        <p:spPr>
          <a:xfrm>
            <a:off x="6172200" y="2505075"/>
            <a:ext cx="5183188" cy="368458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7" name="Marcador de fecha 6">
            <a:extLst>
              <a:ext uri="{FF2B5EF4-FFF2-40B4-BE49-F238E27FC236}">
                <a16:creationId xmlns:a16="http://schemas.microsoft.com/office/drawing/2014/main" id="{903183A0-64D2-40A1-A672-DFAA61C9AA0E}"/>
              </a:ext>
            </a:extLst>
          </p:cNvPr>
          <p:cNvSpPr>
            <a:spLocks noGrp="1"/>
          </p:cNvSpPr>
          <p:nvPr>
            <p:ph type="dt" sz="half" idx="10"/>
          </p:nvPr>
        </p:nvSpPr>
        <p:spPr/>
        <p:txBody>
          <a:bodyPr/>
          <a:lstStyle/>
          <a:p>
            <a:fld id="{8A8E3610-CFDD-4880-BAB4-3CD60D9C7275}" type="datetimeFigureOut">
              <a:rPr lang="es-CO" smtClean="0"/>
              <a:t>26/08/2018</a:t>
            </a:fld>
            <a:endParaRPr lang="es-CO"/>
          </a:p>
        </p:txBody>
      </p:sp>
      <p:sp>
        <p:nvSpPr>
          <p:cNvPr id="8" name="Marcador de pie de página 7">
            <a:extLst>
              <a:ext uri="{FF2B5EF4-FFF2-40B4-BE49-F238E27FC236}">
                <a16:creationId xmlns:a16="http://schemas.microsoft.com/office/drawing/2014/main" id="{E104CF5F-ADB4-44B4-ABED-C3AD3E2C850F}"/>
              </a:ext>
            </a:extLst>
          </p:cNvPr>
          <p:cNvSpPr>
            <a:spLocks noGrp="1"/>
          </p:cNvSpPr>
          <p:nvPr>
            <p:ph type="ftr" sz="quarter" idx="11"/>
          </p:nvPr>
        </p:nvSpPr>
        <p:spPr/>
        <p:txBody>
          <a:bodyPr/>
          <a:lstStyle/>
          <a:p>
            <a:endParaRPr lang="es-CO"/>
          </a:p>
        </p:txBody>
      </p:sp>
      <p:sp>
        <p:nvSpPr>
          <p:cNvPr id="9" name="Marcador de número de diapositiva 8">
            <a:extLst>
              <a:ext uri="{FF2B5EF4-FFF2-40B4-BE49-F238E27FC236}">
                <a16:creationId xmlns:a16="http://schemas.microsoft.com/office/drawing/2014/main" id="{20DD2895-F215-46C3-A5C8-FA92D396C553}"/>
              </a:ext>
            </a:extLst>
          </p:cNvPr>
          <p:cNvSpPr>
            <a:spLocks noGrp="1"/>
          </p:cNvSpPr>
          <p:nvPr>
            <p:ph type="sldNum" sz="quarter" idx="12"/>
          </p:nvPr>
        </p:nvSpPr>
        <p:spPr/>
        <p:txBody>
          <a:bodyPr/>
          <a:lstStyle/>
          <a:p>
            <a:fld id="{1A4075FD-55D4-4E1C-B125-D5304E1A3C61}" type="slidenum">
              <a:rPr lang="es-CO" smtClean="0"/>
              <a:t>‹Nº›</a:t>
            </a:fld>
            <a:endParaRPr lang="es-CO"/>
          </a:p>
        </p:txBody>
      </p:sp>
    </p:spTree>
    <p:extLst>
      <p:ext uri="{BB962C8B-B14F-4D97-AF65-F5344CB8AC3E}">
        <p14:creationId xmlns:p14="http://schemas.microsoft.com/office/powerpoint/2010/main" val="24112976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olo el título">
    <p:bg>
      <p:bgPr>
        <a:solidFill>
          <a:schemeClr val="bg1"/>
        </a:solidFill>
        <a:effectLst/>
      </p:bgPr>
    </p:bg>
    <p:spTree>
      <p:nvGrpSpPr>
        <p:cNvPr id="1" name=""/>
        <p:cNvGrpSpPr/>
        <p:nvPr/>
      </p:nvGrpSpPr>
      <p:grpSpPr>
        <a:xfrm>
          <a:off x="0" y="0"/>
          <a:ext cx="0" cy="0"/>
          <a:chOff x="0" y="0"/>
          <a:chExt cx="0" cy="0"/>
        </a:xfrm>
      </p:grpSpPr>
      <p:pic>
        <p:nvPicPr>
          <p:cNvPr id="9" name="Imagen 8">
            <a:extLst>
              <a:ext uri="{FF2B5EF4-FFF2-40B4-BE49-F238E27FC236}">
                <a16:creationId xmlns:a16="http://schemas.microsoft.com/office/drawing/2014/main" id="{E2B3B01A-F60A-4F6A-9BDC-31233A9A998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56126" y="5895611"/>
            <a:ext cx="1735874" cy="962389"/>
          </a:xfrm>
          <a:prstGeom prst="rect">
            <a:avLst/>
          </a:prstGeom>
        </p:spPr>
      </p:pic>
      <p:pic>
        <p:nvPicPr>
          <p:cNvPr id="10" name="Picture 3">
            <a:extLst>
              <a:ext uri="{FF2B5EF4-FFF2-40B4-BE49-F238E27FC236}">
                <a16:creationId xmlns:a16="http://schemas.microsoft.com/office/drawing/2014/main" id="{6410314D-589A-4101-9966-83238A6B8659}"/>
              </a:ext>
            </a:extLst>
          </p:cNvPr>
          <p:cNvPicPr>
            <a:picLocks noChangeAspect="1"/>
          </p:cNvPicPr>
          <p:nvPr userDrawn="1"/>
        </p:nvPicPr>
        <p:blipFill>
          <a:blip r:embed="rId3"/>
          <a:stretch>
            <a:fillRect/>
          </a:stretch>
        </p:blipFill>
        <p:spPr>
          <a:xfrm>
            <a:off x="278753" y="6216729"/>
            <a:ext cx="1492897" cy="320151"/>
          </a:xfrm>
          <a:prstGeom prst="rect">
            <a:avLst/>
          </a:prstGeom>
        </p:spPr>
      </p:pic>
    </p:spTree>
    <p:extLst>
      <p:ext uri="{BB962C8B-B14F-4D97-AF65-F5344CB8AC3E}">
        <p14:creationId xmlns:p14="http://schemas.microsoft.com/office/powerpoint/2010/main" val="6721974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724A7868-A822-4E38-BA69-E38FD44F6476}"/>
              </a:ext>
            </a:extLst>
          </p:cNvPr>
          <p:cNvSpPr>
            <a:spLocks noGrp="1"/>
          </p:cNvSpPr>
          <p:nvPr>
            <p:ph type="dt" sz="half" idx="10"/>
          </p:nvPr>
        </p:nvSpPr>
        <p:spPr/>
        <p:txBody>
          <a:bodyPr/>
          <a:lstStyle/>
          <a:p>
            <a:fld id="{8A8E3610-CFDD-4880-BAB4-3CD60D9C7275}" type="datetimeFigureOut">
              <a:rPr lang="es-CO" smtClean="0"/>
              <a:t>26/08/2018</a:t>
            </a:fld>
            <a:endParaRPr lang="es-CO"/>
          </a:p>
        </p:txBody>
      </p:sp>
      <p:sp>
        <p:nvSpPr>
          <p:cNvPr id="3" name="Marcador de pie de página 2">
            <a:extLst>
              <a:ext uri="{FF2B5EF4-FFF2-40B4-BE49-F238E27FC236}">
                <a16:creationId xmlns:a16="http://schemas.microsoft.com/office/drawing/2014/main" id="{C25CF08C-7063-4CE1-B1AD-8F3124967BB1}"/>
              </a:ext>
            </a:extLst>
          </p:cNvPr>
          <p:cNvSpPr>
            <a:spLocks noGrp="1"/>
          </p:cNvSpPr>
          <p:nvPr>
            <p:ph type="ftr" sz="quarter" idx="11"/>
          </p:nvPr>
        </p:nvSpPr>
        <p:spPr/>
        <p:txBody>
          <a:bodyPr/>
          <a:lstStyle/>
          <a:p>
            <a:endParaRPr lang="es-CO"/>
          </a:p>
        </p:txBody>
      </p:sp>
      <p:sp>
        <p:nvSpPr>
          <p:cNvPr id="4" name="Marcador de número de diapositiva 3">
            <a:extLst>
              <a:ext uri="{FF2B5EF4-FFF2-40B4-BE49-F238E27FC236}">
                <a16:creationId xmlns:a16="http://schemas.microsoft.com/office/drawing/2014/main" id="{9EC7C9EF-E734-45A4-9C22-670BF94C60A7}"/>
              </a:ext>
            </a:extLst>
          </p:cNvPr>
          <p:cNvSpPr>
            <a:spLocks noGrp="1"/>
          </p:cNvSpPr>
          <p:nvPr>
            <p:ph type="sldNum" sz="quarter" idx="12"/>
          </p:nvPr>
        </p:nvSpPr>
        <p:spPr/>
        <p:txBody>
          <a:bodyPr/>
          <a:lstStyle/>
          <a:p>
            <a:fld id="{1A4075FD-55D4-4E1C-B125-D5304E1A3C61}" type="slidenum">
              <a:rPr lang="es-CO" smtClean="0"/>
              <a:t>‹Nº›</a:t>
            </a:fld>
            <a:endParaRPr lang="es-CO"/>
          </a:p>
        </p:txBody>
      </p:sp>
    </p:spTree>
    <p:extLst>
      <p:ext uri="{BB962C8B-B14F-4D97-AF65-F5344CB8AC3E}">
        <p14:creationId xmlns:p14="http://schemas.microsoft.com/office/powerpoint/2010/main" val="41568990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7F6914F-73BF-48BE-8490-086B67A0DE09}"/>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7EBBE683-59F2-407E-A336-8BB67E98ADC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texto 3">
            <a:extLst>
              <a:ext uri="{FF2B5EF4-FFF2-40B4-BE49-F238E27FC236}">
                <a16:creationId xmlns:a16="http://schemas.microsoft.com/office/drawing/2014/main" id="{7BDB86A5-5AE3-4D1C-BDF3-69FE6468B49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el estilo de texto del patrón</a:t>
            </a:r>
          </a:p>
        </p:txBody>
      </p:sp>
      <p:sp>
        <p:nvSpPr>
          <p:cNvPr id="5" name="Marcador de fecha 4">
            <a:extLst>
              <a:ext uri="{FF2B5EF4-FFF2-40B4-BE49-F238E27FC236}">
                <a16:creationId xmlns:a16="http://schemas.microsoft.com/office/drawing/2014/main" id="{1CCD6AEA-DE78-4151-A111-12DDE2F78E3F}"/>
              </a:ext>
            </a:extLst>
          </p:cNvPr>
          <p:cNvSpPr>
            <a:spLocks noGrp="1"/>
          </p:cNvSpPr>
          <p:nvPr>
            <p:ph type="dt" sz="half" idx="10"/>
          </p:nvPr>
        </p:nvSpPr>
        <p:spPr/>
        <p:txBody>
          <a:bodyPr/>
          <a:lstStyle/>
          <a:p>
            <a:fld id="{8A8E3610-CFDD-4880-BAB4-3CD60D9C7275}" type="datetimeFigureOut">
              <a:rPr lang="es-CO" smtClean="0"/>
              <a:t>26/08/2018</a:t>
            </a:fld>
            <a:endParaRPr lang="es-CO"/>
          </a:p>
        </p:txBody>
      </p:sp>
      <p:sp>
        <p:nvSpPr>
          <p:cNvPr id="6" name="Marcador de pie de página 5">
            <a:extLst>
              <a:ext uri="{FF2B5EF4-FFF2-40B4-BE49-F238E27FC236}">
                <a16:creationId xmlns:a16="http://schemas.microsoft.com/office/drawing/2014/main" id="{907DA7B8-6765-40A8-806A-793E588E6B3B}"/>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AE956709-E01C-4E24-89A8-7007EBB3A988}"/>
              </a:ext>
            </a:extLst>
          </p:cNvPr>
          <p:cNvSpPr>
            <a:spLocks noGrp="1"/>
          </p:cNvSpPr>
          <p:nvPr>
            <p:ph type="sldNum" sz="quarter" idx="12"/>
          </p:nvPr>
        </p:nvSpPr>
        <p:spPr/>
        <p:txBody>
          <a:bodyPr/>
          <a:lstStyle/>
          <a:p>
            <a:fld id="{1A4075FD-55D4-4E1C-B125-D5304E1A3C61}" type="slidenum">
              <a:rPr lang="es-CO" smtClean="0"/>
              <a:t>‹Nº›</a:t>
            </a:fld>
            <a:endParaRPr lang="es-CO"/>
          </a:p>
        </p:txBody>
      </p:sp>
    </p:spTree>
    <p:extLst>
      <p:ext uri="{BB962C8B-B14F-4D97-AF65-F5344CB8AC3E}">
        <p14:creationId xmlns:p14="http://schemas.microsoft.com/office/powerpoint/2010/main" val="37242492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6468581-F421-4B5C-9802-961F21AFA0CE}"/>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posición de imagen 2">
            <a:extLst>
              <a:ext uri="{FF2B5EF4-FFF2-40B4-BE49-F238E27FC236}">
                <a16:creationId xmlns:a16="http://schemas.microsoft.com/office/drawing/2014/main" id="{1E1FD157-EE95-4AD0-941F-34D243C3D65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O"/>
          </a:p>
        </p:txBody>
      </p:sp>
      <p:sp>
        <p:nvSpPr>
          <p:cNvPr id="4" name="Marcador de texto 3">
            <a:extLst>
              <a:ext uri="{FF2B5EF4-FFF2-40B4-BE49-F238E27FC236}">
                <a16:creationId xmlns:a16="http://schemas.microsoft.com/office/drawing/2014/main" id="{735B4D29-5692-44BE-9460-45C12E200A7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el estilo de texto del patrón</a:t>
            </a:r>
          </a:p>
        </p:txBody>
      </p:sp>
      <p:sp>
        <p:nvSpPr>
          <p:cNvPr id="5" name="Marcador de fecha 4">
            <a:extLst>
              <a:ext uri="{FF2B5EF4-FFF2-40B4-BE49-F238E27FC236}">
                <a16:creationId xmlns:a16="http://schemas.microsoft.com/office/drawing/2014/main" id="{18107960-A29B-48E5-8905-52D856F84184}"/>
              </a:ext>
            </a:extLst>
          </p:cNvPr>
          <p:cNvSpPr>
            <a:spLocks noGrp="1"/>
          </p:cNvSpPr>
          <p:nvPr>
            <p:ph type="dt" sz="half" idx="10"/>
          </p:nvPr>
        </p:nvSpPr>
        <p:spPr/>
        <p:txBody>
          <a:bodyPr/>
          <a:lstStyle/>
          <a:p>
            <a:fld id="{8A8E3610-CFDD-4880-BAB4-3CD60D9C7275}" type="datetimeFigureOut">
              <a:rPr lang="es-CO" smtClean="0"/>
              <a:t>26/08/2018</a:t>
            </a:fld>
            <a:endParaRPr lang="es-CO"/>
          </a:p>
        </p:txBody>
      </p:sp>
      <p:sp>
        <p:nvSpPr>
          <p:cNvPr id="6" name="Marcador de pie de página 5">
            <a:extLst>
              <a:ext uri="{FF2B5EF4-FFF2-40B4-BE49-F238E27FC236}">
                <a16:creationId xmlns:a16="http://schemas.microsoft.com/office/drawing/2014/main" id="{13AA7C62-DC8F-4D0B-964A-CE2BF0C0CEC2}"/>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7E8B0780-3D9B-4A07-B34A-4E9001851EB3}"/>
              </a:ext>
            </a:extLst>
          </p:cNvPr>
          <p:cNvSpPr>
            <a:spLocks noGrp="1"/>
          </p:cNvSpPr>
          <p:nvPr>
            <p:ph type="sldNum" sz="quarter" idx="12"/>
          </p:nvPr>
        </p:nvSpPr>
        <p:spPr/>
        <p:txBody>
          <a:bodyPr/>
          <a:lstStyle/>
          <a:p>
            <a:fld id="{1A4075FD-55D4-4E1C-B125-D5304E1A3C61}" type="slidenum">
              <a:rPr lang="es-CO" smtClean="0"/>
              <a:t>‹Nº›</a:t>
            </a:fld>
            <a:endParaRPr lang="es-CO"/>
          </a:p>
        </p:txBody>
      </p:sp>
    </p:spTree>
    <p:extLst>
      <p:ext uri="{BB962C8B-B14F-4D97-AF65-F5344CB8AC3E}">
        <p14:creationId xmlns:p14="http://schemas.microsoft.com/office/powerpoint/2010/main" val="18885171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8B5C44F5-3FFF-4CAC-AA57-A5FA9F432C7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40D667A9-36D5-492F-BA1E-D261458CB8E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7DFE89A9-5599-4529-AE43-8DCADC7451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5D78773-9131-404C-ACB3-62F3C9BC13CF}" type="datetimeFigureOut">
              <a:rPr lang="es-CO" smtClean="0"/>
              <a:t>26/08/2018</a:t>
            </a:fld>
            <a:endParaRPr lang="es-CO"/>
          </a:p>
        </p:txBody>
      </p:sp>
      <p:sp>
        <p:nvSpPr>
          <p:cNvPr id="5" name="Marcador de pie de página 4">
            <a:extLst>
              <a:ext uri="{FF2B5EF4-FFF2-40B4-BE49-F238E27FC236}">
                <a16:creationId xmlns:a16="http://schemas.microsoft.com/office/drawing/2014/main" id="{FB060CCF-E22E-4F57-B7CF-144ECEF4307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O"/>
          </a:p>
        </p:txBody>
      </p:sp>
      <p:sp>
        <p:nvSpPr>
          <p:cNvPr id="6" name="Marcador de número de diapositiva 5">
            <a:extLst>
              <a:ext uri="{FF2B5EF4-FFF2-40B4-BE49-F238E27FC236}">
                <a16:creationId xmlns:a16="http://schemas.microsoft.com/office/drawing/2014/main" id="{6B8EFC57-0115-44CA-A740-66DC63E8E75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B215BC6-5E5C-46C2-BC4C-6B63957A0D8F}" type="slidenum">
              <a:rPr lang="es-CO" smtClean="0"/>
              <a:t>‹Nº›</a:t>
            </a:fld>
            <a:endParaRPr lang="es-CO"/>
          </a:p>
        </p:txBody>
      </p:sp>
    </p:spTree>
    <p:extLst>
      <p:ext uri="{BB962C8B-B14F-4D97-AF65-F5344CB8AC3E}">
        <p14:creationId xmlns:p14="http://schemas.microsoft.com/office/powerpoint/2010/main" val="3915240090"/>
      </p:ext>
    </p:extLst>
  </p:cSld>
  <p:clrMap bg1="lt1" tx1="dk1" bg2="lt2" tx2="dk2" accent1="accent1" accent2="accent2" accent3="accent3" accent4="accent4" accent5="accent5" accent6="accent6" hlink="hlink" folHlink="folHlink"/>
  <p:sldLayoutIdLst>
    <p:sldLayoutId id="2147483734" r:id="rId1"/>
    <p:sldLayoutId id="2147483735" r:id="rId2"/>
    <p:sldLayoutId id="2147483736" r:id="rId3"/>
    <p:sldLayoutId id="2147483737" r:id="rId4"/>
    <p:sldLayoutId id="2147483738" r:id="rId5"/>
    <p:sldLayoutId id="2147483739" r:id="rId6"/>
    <p:sldLayoutId id="2147483740" r:id="rId7"/>
    <p:sldLayoutId id="2147483741" r:id="rId8"/>
    <p:sldLayoutId id="2147483742" r:id="rId9"/>
    <p:sldLayoutId id="2147483743" r:id="rId10"/>
    <p:sldLayoutId id="2147483744" r:id="rId11"/>
    <p:sldLayoutId id="214748374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4.jpg"/></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7.gif"/><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gi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gi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Text Placeholder 4"/>
          <p:cNvSpPr txBox="1">
            <a:spLocks/>
          </p:cNvSpPr>
          <p:nvPr/>
        </p:nvSpPr>
        <p:spPr>
          <a:xfrm>
            <a:off x="642053" y="4770526"/>
            <a:ext cx="9488374" cy="448986"/>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4000" kern="1200" spc="0" baseline="0" dirty="0" smtClean="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353" dirty="0">
                <a:solidFill>
                  <a:schemeClr val="tx1">
                    <a:lumMod val="75000"/>
                    <a:lumOff val="25000"/>
                  </a:schemeClr>
                </a:solidFill>
              </a:rPr>
              <a:t>Sergio Andrés Vargas Acosta</a:t>
            </a:r>
          </a:p>
        </p:txBody>
      </p:sp>
      <p:pic>
        <p:nvPicPr>
          <p:cNvPr id="7" name="Picture 2" descr="Full_logo_white"/>
          <p:cNvPicPr>
            <a:picLocks noChangeAspect="1" noChangeArrowheads="1"/>
          </p:cNvPicPr>
          <p:nvPr/>
        </p:nvPicPr>
        <p:blipFill rotWithShape="1">
          <a:blip r:embed="rId3" cstate="print">
            <a:duotone>
              <a:prstClr val="black"/>
              <a:schemeClr val="accent5">
                <a:tint val="45000"/>
                <a:satMod val="400000"/>
              </a:schemeClr>
            </a:duotone>
            <a:extLst>
              <a:ext uri="{28A0092B-C50C-407E-A947-70E740481C1C}">
                <a14:useLocalDpi xmlns:a14="http://schemas.microsoft.com/office/drawing/2010/main" val="0"/>
              </a:ext>
            </a:extLst>
          </a:blip>
          <a:srcRect l="76528" t="-9076" b="-1"/>
          <a:stretch/>
        </p:blipFill>
        <p:spPr bwMode="auto">
          <a:xfrm>
            <a:off x="801127" y="4244361"/>
            <a:ext cx="489540" cy="420862"/>
          </a:xfrm>
          <a:prstGeom prst="rect">
            <a:avLst/>
          </a:prstGeom>
          <a:noFill/>
          <a:extLst/>
        </p:spPr>
      </p:pic>
      <p:sp>
        <p:nvSpPr>
          <p:cNvPr id="8" name="Text Placeholder 4"/>
          <p:cNvSpPr txBox="1">
            <a:spLocks/>
          </p:cNvSpPr>
          <p:nvPr/>
        </p:nvSpPr>
        <p:spPr>
          <a:xfrm>
            <a:off x="417918" y="5189350"/>
            <a:ext cx="9488374" cy="895762"/>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4000" kern="1200" spc="0" baseline="0" dirty="0" smtClean="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s-MX" sz="1961" dirty="0">
                <a:solidFill>
                  <a:schemeClr val="tx1">
                    <a:lumMod val="75000"/>
                    <a:lumOff val="25000"/>
                  </a:schemeClr>
                </a:solidFill>
              </a:rPr>
              <a:t>Microsoft </a:t>
            </a:r>
            <a:r>
              <a:rPr lang="es-CO" sz="1961" dirty="0" err="1">
                <a:solidFill>
                  <a:schemeClr val="tx1">
                    <a:lumMod val="75000"/>
                    <a:lumOff val="25000"/>
                  </a:schemeClr>
                </a:solidFill>
              </a:rPr>
              <a:t>Certified</a:t>
            </a:r>
            <a:r>
              <a:rPr lang="es-CO" sz="1961" dirty="0">
                <a:solidFill>
                  <a:schemeClr val="tx1">
                    <a:lumMod val="75000"/>
                    <a:lumOff val="25000"/>
                  </a:schemeClr>
                </a:solidFill>
              </a:rPr>
              <a:t> </a:t>
            </a:r>
            <a:r>
              <a:rPr lang="es-CO" sz="1961" dirty="0" err="1">
                <a:solidFill>
                  <a:schemeClr val="tx1">
                    <a:lumMod val="75000"/>
                    <a:lumOff val="25000"/>
                  </a:schemeClr>
                </a:solidFill>
              </a:rPr>
              <a:t>Solution</a:t>
            </a:r>
            <a:r>
              <a:rPr lang="es-CO" sz="1961" dirty="0">
                <a:solidFill>
                  <a:schemeClr val="tx1">
                    <a:lumMod val="75000"/>
                    <a:lumOff val="25000"/>
                  </a:schemeClr>
                </a:solidFill>
              </a:rPr>
              <a:t> </a:t>
            </a:r>
            <a:r>
              <a:rPr lang="es-CO" sz="1961" dirty="0" err="1">
                <a:solidFill>
                  <a:schemeClr val="tx1">
                    <a:lumMod val="75000"/>
                    <a:lumOff val="25000"/>
                  </a:schemeClr>
                </a:solidFill>
              </a:rPr>
              <a:t>Architec</a:t>
            </a:r>
            <a:endParaRPr lang="en-US" sz="1961" dirty="0">
              <a:solidFill>
                <a:schemeClr val="tx1">
                  <a:lumMod val="75000"/>
                  <a:lumOff val="25000"/>
                </a:schemeClr>
              </a:solidFill>
            </a:endParaRPr>
          </a:p>
        </p:txBody>
      </p:sp>
      <p:sp>
        <p:nvSpPr>
          <p:cNvPr id="12" name="Text Placeholder 4"/>
          <p:cNvSpPr txBox="1">
            <a:spLocks/>
          </p:cNvSpPr>
          <p:nvPr/>
        </p:nvSpPr>
        <p:spPr>
          <a:xfrm>
            <a:off x="1290667" y="4191323"/>
            <a:ext cx="3476307" cy="282693"/>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4000" kern="1200" spc="0" baseline="0" dirty="0" smtClean="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s-CO" sz="3138" dirty="0">
                <a:solidFill>
                  <a:schemeClr val="tx1">
                    <a:lumMod val="75000"/>
                    <a:lumOff val="25000"/>
                  </a:schemeClr>
                </a:solidFill>
              </a:rPr>
              <a:t>@</a:t>
            </a:r>
            <a:r>
              <a:rPr lang="es-CO" sz="3138" dirty="0" err="1">
                <a:solidFill>
                  <a:schemeClr val="tx1">
                    <a:lumMod val="75000"/>
                    <a:lumOff val="25000"/>
                  </a:schemeClr>
                </a:solidFill>
              </a:rPr>
              <a:t>serandvaraco</a:t>
            </a:r>
            <a:endParaRPr lang="en-US" sz="3138" dirty="0">
              <a:solidFill>
                <a:schemeClr val="tx1">
                  <a:lumMod val="75000"/>
                  <a:lumOff val="25000"/>
                </a:schemeClr>
              </a:solidFill>
            </a:endParaRPr>
          </a:p>
          <a:p>
            <a:endParaRPr lang="en-US" sz="3138" dirty="0">
              <a:solidFill>
                <a:schemeClr val="tx1">
                  <a:lumMod val="75000"/>
                  <a:lumOff val="25000"/>
                </a:schemeClr>
              </a:solidFill>
            </a:endParaRPr>
          </a:p>
        </p:txBody>
      </p:sp>
      <p:pic>
        <p:nvPicPr>
          <p:cNvPr id="9" name="Picture 2"/>
          <p:cNvPicPr>
            <a:picLocks noChangeAspect="1" noChangeArrowheads="1"/>
          </p:cNvPicPr>
          <p:nvPr/>
        </p:nvPicPr>
        <p:blipFill rotWithShape="1">
          <a:blip r:embed="rId4"/>
          <a:srcRect l="19753" r="30866" b="22622"/>
          <a:stretch/>
        </p:blipFill>
        <p:spPr bwMode="auto">
          <a:xfrm rot="5400000">
            <a:off x="6707237" y="635571"/>
            <a:ext cx="4391139" cy="387877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style>
          <a:lnRef idx="0">
            <a:schemeClr val="accent1"/>
          </a:lnRef>
          <a:fillRef idx="3">
            <a:schemeClr val="accent1"/>
          </a:fillRef>
          <a:effectRef idx="3">
            <a:schemeClr val="accent1"/>
          </a:effectRef>
          <a:fontRef idx="minor">
            <a:schemeClr val="lt1"/>
          </a:fontRef>
        </p:style>
      </p:pic>
      <p:sp>
        <p:nvSpPr>
          <p:cNvPr id="11" name="Rectángulo 10"/>
          <p:cNvSpPr/>
          <p:nvPr/>
        </p:nvSpPr>
        <p:spPr>
          <a:xfrm>
            <a:off x="6311808" y="4995019"/>
            <a:ext cx="5181996" cy="1359603"/>
          </a:xfrm>
          <a:prstGeom prst="rect">
            <a:avLst/>
          </a:prstGeom>
        </p:spPr>
        <p:txBody>
          <a:bodyPr wrap="none">
            <a:spAutoFit/>
          </a:bodyPr>
          <a:lstStyle/>
          <a:p>
            <a:r>
              <a:rPr lang="es-MX" sz="2745" b="1" dirty="0">
                <a:solidFill>
                  <a:schemeClr val="tx1">
                    <a:lumMod val="75000"/>
                    <a:lumOff val="25000"/>
                  </a:schemeClr>
                </a:solidFill>
              </a:rPr>
              <a:t>https://github.com/serandvaraco</a:t>
            </a:r>
          </a:p>
          <a:p>
            <a:pPr algn="ctr"/>
            <a:r>
              <a:rPr lang="es-MX" sz="2745" b="1" dirty="0">
                <a:solidFill>
                  <a:schemeClr val="tx1">
                    <a:lumMod val="75000"/>
                    <a:lumOff val="25000"/>
                  </a:schemeClr>
                </a:solidFill>
              </a:rPr>
              <a:t>http://unespacioparanet.com</a:t>
            </a:r>
          </a:p>
          <a:p>
            <a:pPr algn="ctr"/>
            <a:r>
              <a:rPr lang="es-MX" sz="2745" b="1" dirty="0">
                <a:solidFill>
                  <a:schemeClr val="tx1">
                    <a:lumMod val="75000"/>
                    <a:lumOff val="25000"/>
                  </a:schemeClr>
                </a:solidFill>
              </a:rPr>
              <a:t>http://fb.com/unespacioparanet</a:t>
            </a:r>
          </a:p>
        </p:txBody>
      </p:sp>
    </p:spTree>
    <p:extLst>
      <p:ext uri="{BB962C8B-B14F-4D97-AF65-F5344CB8AC3E}">
        <p14:creationId xmlns:p14="http://schemas.microsoft.com/office/powerpoint/2010/main" val="264842387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56F5174-31D9-4DBB-AAB7-A1FD7BDB13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614875"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AE113210-7872-481A-ADE6-3A05CCAF5EB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ítulo 1">
            <a:extLst>
              <a:ext uri="{FF2B5EF4-FFF2-40B4-BE49-F238E27FC236}">
                <a16:creationId xmlns:a16="http://schemas.microsoft.com/office/drawing/2014/main" id="{76EF8FB3-674C-4EFB-888C-9D314F85FEE1}"/>
              </a:ext>
            </a:extLst>
          </p:cNvPr>
          <p:cNvSpPr>
            <a:spLocks noGrp="1"/>
          </p:cNvSpPr>
          <p:nvPr>
            <p:ph type="title"/>
          </p:nvPr>
        </p:nvSpPr>
        <p:spPr>
          <a:xfrm>
            <a:off x="6094105" y="802955"/>
            <a:ext cx="4977976" cy="1454051"/>
          </a:xfrm>
        </p:spPr>
        <p:txBody>
          <a:bodyPr>
            <a:normAutofit/>
          </a:bodyPr>
          <a:lstStyle/>
          <a:p>
            <a:r>
              <a:rPr lang="es-CO" b="1" dirty="0">
                <a:solidFill>
                  <a:srgbClr val="000000"/>
                </a:solidFill>
                <a:latin typeface="Segoe UI Light" panose="020B0502040204020203" pitchFamily="34" charset="0"/>
                <a:cs typeface="Segoe UI Light" panose="020B0502040204020203" pitchFamily="34" charset="0"/>
              </a:rPr>
              <a:t>JSON es Rápido</a:t>
            </a:r>
          </a:p>
        </p:txBody>
      </p:sp>
      <p:sp>
        <p:nvSpPr>
          <p:cNvPr id="13" name="Freeform 62">
            <a:extLst>
              <a:ext uri="{FF2B5EF4-FFF2-40B4-BE49-F238E27FC236}">
                <a16:creationId xmlns:a16="http://schemas.microsoft.com/office/drawing/2014/main" id="{F9A95BEE-6BB1-4A28-A8E6-A34B2E42EF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38619"/>
            <a:ext cx="5000438" cy="5400962"/>
          </a:xfrm>
          <a:custGeom>
            <a:avLst/>
            <a:gdLst>
              <a:gd name="connsiteX0" fmla="*/ 2299956 w 5000438"/>
              <a:gd name="connsiteY0" fmla="*/ 0 h 5400962"/>
              <a:gd name="connsiteX1" fmla="*/ 5000438 w 5000438"/>
              <a:gd name="connsiteY1" fmla="*/ 2700481 h 5400962"/>
              <a:gd name="connsiteX2" fmla="*/ 2299956 w 5000438"/>
              <a:gd name="connsiteY2" fmla="*/ 5400962 h 5400962"/>
              <a:gd name="connsiteX3" fmla="*/ 60675 w 5000438"/>
              <a:gd name="connsiteY3" fmla="*/ 4210346 h 5400962"/>
              <a:gd name="connsiteX4" fmla="*/ 0 w 5000438"/>
              <a:gd name="connsiteY4" fmla="*/ 4110472 h 5400962"/>
              <a:gd name="connsiteX5" fmla="*/ 0 w 5000438"/>
              <a:gd name="connsiteY5" fmla="*/ 1290491 h 5400962"/>
              <a:gd name="connsiteX6" fmla="*/ 60675 w 5000438"/>
              <a:gd name="connsiteY6" fmla="*/ 1190617 h 5400962"/>
              <a:gd name="connsiteX7" fmla="*/ 2299956 w 5000438"/>
              <a:gd name="connsiteY7" fmla="*/ 0 h 540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0438" h="5400962">
                <a:moveTo>
                  <a:pt x="2299956" y="0"/>
                </a:moveTo>
                <a:cubicBezTo>
                  <a:pt x="3791390" y="0"/>
                  <a:pt x="5000438" y="1209047"/>
                  <a:pt x="5000438" y="2700481"/>
                </a:cubicBezTo>
                <a:cubicBezTo>
                  <a:pt x="5000438" y="4191915"/>
                  <a:pt x="3791390" y="5400962"/>
                  <a:pt x="2299956" y="5400962"/>
                </a:cubicBezTo>
                <a:cubicBezTo>
                  <a:pt x="1367810" y="5400962"/>
                  <a:pt x="545971" y="4928678"/>
                  <a:pt x="60675" y="4210346"/>
                </a:cubicBezTo>
                <a:lnTo>
                  <a:pt x="0" y="4110472"/>
                </a:lnTo>
                <a:lnTo>
                  <a:pt x="0" y="1290491"/>
                </a:lnTo>
                <a:lnTo>
                  <a:pt x="60675" y="1190617"/>
                </a:lnTo>
                <a:cubicBezTo>
                  <a:pt x="545971" y="472284"/>
                  <a:pt x="1367810" y="0"/>
                  <a:pt x="2299956" y="0"/>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Imagen 3">
            <a:extLst>
              <a:ext uri="{FF2B5EF4-FFF2-40B4-BE49-F238E27FC236}">
                <a16:creationId xmlns:a16="http://schemas.microsoft.com/office/drawing/2014/main" id="{DF4D0E00-548A-4104-95CD-2E7FBCCEBE18}"/>
              </a:ext>
            </a:extLst>
          </p:cNvPr>
          <p:cNvPicPr>
            <a:picLocks noChangeAspect="1"/>
          </p:cNvPicPr>
          <p:nvPr/>
        </p:nvPicPr>
        <p:blipFill rotWithShape="1">
          <a:blip r:embed="rId3">
            <a:alphaModFix/>
            <a:extLst/>
          </a:blip>
          <a:srcRect l="18876" r="17348" b="-2"/>
          <a:stretch/>
        </p:blipFill>
        <p:spPr>
          <a:xfrm>
            <a:off x="20" y="907231"/>
            <a:ext cx="4838021" cy="5063738"/>
          </a:xfrm>
          <a:custGeom>
            <a:avLst/>
            <a:gdLst>
              <a:gd name="connsiteX0" fmla="*/ 2306172 w 4838041"/>
              <a:gd name="connsiteY0" fmla="*/ 0 h 5063738"/>
              <a:gd name="connsiteX1" fmla="*/ 4838041 w 4838041"/>
              <a:gd name="connsiteY1" fmla="*/ 2531869 h 5063738"/>
              <a:gd name="connsiteX2" fmla="*/ 2306172 w 4838041"/>
              <a:gd name="connsiteY2" fmla="*/ 5063738 h 5063738"/>
              <a:gd name="connsiteX3" fmla="*/ 79886 w 4838041"/>
              <a:gd name="connsiteY3" fmla="*/ 3738709 h 5063738"/>
              <a:gd name="connsiteX4" fmla="*/ 0 w 4838041"/>
              <a:gd name="connsiteY4" fmla="*/ 3572876 h 5063738"/>
              <a:gd name="connsiteX5" fmla="*/ 0 w 4838041"/>
              <a:gd name="connsiteY5" fmla="*/ 1490863 h 5063738"/>
              <a:gd name="connsiteX6" fmla="*/ 79886 w 4838041"/>
              <a:gd name="connsiteY6" fmla="*/ 1325030 h 5063738"/>
              <a:gd name="connsiteX7" fmla="*/ 2306172 w 4838041"/>
              <a:gd name="connsiteY7" fmla="*/ 0 h 5063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38041" h="5063738">
                <a:moveTo>
                  <a:pt x="2306172" y="0"/>
                </a:moveTo>
                <a:cubicBezTo>
                  <a:pt x="3704485" y="0"/>
                  <a:pt x="4838041" y="1133556"/>
                  <a:pt x="4838041" y="2531869"/>
                </a:cubicBezTo>
                <a:cubicBezTo>
                  <a:pt x="4838041" y="3930182"/>
                  <a:pt x="3704485" y="5063738"/>
                  <a:pt x="2306172" y="5063738"/>
                </a:cubicBezTo>
                <a:cubicBezTo>
                  <a:pt x="1344832" y="5063738"/>
                  <a:pt x="508631" y="4527956"/>
                  <a:pt x="79886" y="3738709"/>
                </a:cubicBezTo>
                <a:lnTo>
                  <a:pt x="0" y="3572876"/>
                </a:lnTo>
                <a:lnTo>
                  <a:pt x="0" y="1490863"/>
                </a:lnTo>
                <a:lnTo>
                  <a:pt x="79886" y="1325030"/>
                </a:lnTo>
                <a:cubicBezTo>
                  <a:pt x="508631" y="535783"/>
                  <a:pt x="1344832" y="0"/>
                  <a:pt x="2306172" y="0"/>
                </a:cubicBezTo>
                <a:close/>
              </a:path>
            </a:pathLst>
          </a:custGeom>
          <a:effectLst>
            <a:softEdge rad="0"/>
          </a:effectLst>
        </p:spPr>
      </p:pic>
      <p:sp>
        <p:nvSpPr>
          <p:cNvPr id="3" name="Marcador de contenido 2">
            <a:extLst>
              <a:ext uri="{FF2B5EF4-FFF2-40B4-BE49-F238E27FC236}">
                <a16:creationId xmlns:a16="http://schemas.microsoft.com/office/drawing/2014/main" id="{9FFE36F6-C78A-4BAC-9E0F-68A2A3BAA1B5}"/>
              </a:ext>
            </a:extLst>
          </p:cNvPr>
          <p:cNvSpPr>
            <a:spLocks noGrp="1"/>
          </p:cNvSpPr>
          <p:nvPr>
            <p:ph idx="1"/>
          </p:nvPr>
        </p:nvSpPr>
        <p:spPr>
          <a:xfrm>
            <a:off x="6090574" y="2421682"/>
            <a:ext cx="5614874" cy="3639289"/>
          </a:xfrm>
        </p:spPr>
        <p:txBody>
          <a:bodyPr anchor="ctr">
            <a:normAutofit/>
          </a:bodyPr>
          <a:lstStyle/>
          <a:p>
            <a:r>
              <a:rPr lang="es-MX" dirty="0">
                <a:solidFill>
                  <a:srgbClr val="000000"/>
                </a:solidFill>
                <a:latin typeface="Segoe UI Light" panose="020B0502040204020203" pitchFamily="34" charset="0"/>
                <a:cs typeface="Segoe UI Light" panose="020B0502040204020203" pitchFamily="34" charset="0"/>
              </a:rPr>
              <a:t>JSON es muy fácil de usar</a:t>
            </a:r>
          </a:p>
          <a:p>
            <a:r>
              <a:rPr lang="es-MX" dirty="0">
                <a:solidFill>
                  <a:srgbClr val="000000"/>
                </a:solidFill>
                <a:latin typeface="Segoe UI Light" panose="020B0502040204020203" pitchFamily="34" charset="0"/>
                <a:cs typeface="Segoe UI Light" panose="020B0502040204020203" pitchFamily="34" charset="0"/>
              </a:rPr>
              <a:t>su sintaxis es muy pequeña y ligera</a:t>
            </a:r>
            <a:endParaRPr lang="es-CO" dirty="0">
              <a:solidFill>
                <a:srgbClr val="000000"/>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997802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D88B87DB-5C97-4265-82C0-099346C864FC}"/>
              </a:ext>
            </a:extLst>
          </p:cNvPr>
          <p:cNvPicPr>
            <a:picLocks noChangeAspect="1"/>
          </p:cNvPicPr>
          <p:nvPr/>
        </p:nvPicPr>
        <p:blipFill rotWithShape="1">
          <a:blip r:embed="rId3">
            <a:alphaModFix/>
            <a:extLst/>
          </a:blip>
          <a:srcRect l="16791" r="21207"/>
          <a:stretch/>
        </p:blipFill>
        <p:spPr>
          <a:xfrm>
            <a:off x="5797543" y="10"/>
            <a:ext cx="6394152" cy="6857990"/>
          </a:xfrm>
          <a:prstGeom prst="rect">
            <a:avLst/>
          </a:prstGeom>
        </p:spPr>
      </p:pic>
      <p:pic>
        <p:nvPicPr>
          <p:cNvPr id="18" name="Picture 17">
            <a:extLst>
              <a:ext uri="{FF2B5EF4-FFF2-40B4-BE49-F238E27FC236}">
                <a16:creationId xmlns:a16="http://schemas.microsoft.com/office/drawing/2014/main" id="{54DDEBDD-D8BD-41A6-8A0D-B00E3768B0F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flipH="1" flipV="1">
            <a:off x="0" y="0"/>
            <a:ext cx="12192000" cy="6858000"/>
          </a:xfrm>
          <a:prstGeom prst="rect">
            <a:avLst/>
          </a:prstGeom>
        </p:spPr>
      </p:pic>
      <p:sp>
        <p:nvSpPr>
          <p:cNvPr id="2" name="Título 1">
            <a:extLst>
              <a:ext uri="{FF2B5EF4-FFF2-40B4-BE49-F238E27FC236}">
                <a16:creationId xmlns:a16="http://schemas.microsoft.com/office/drawing/2014/main" id="{76EF8FB3-674C-4EFB-888C-9D314F85FEE1}"/>
              </a:ext>
            </a:extLst>
          </p:cNvPr>
          <p:cNvSpPr>
            <a:spLocks noGrp="1"/>
          </p:cNvSpPr>
          <p:nvPr>
            <p:ph type="title"/>
          </p:nvPr>
        </p:nvSpPr>
        <p:spPr>
          <a:xfrm>
            <a:off x="804998" y="798445"/>
            <a:ext cx="4803636" cy="1311664"/>
          </a:xfrm>
        </p:spPr>
        <p:txBody>
          <a:bodyPr>
            <a:normAutofit/>
          </a:bodyPr>
          <a:lstStyle/>
          <a:p>
            <a:r>
              <a:rPr lang="es-CO" b="1" dirty="0">
                <a:solidFill>
                  <a:srgbClr val="000000"/>
                </a:solidFill>
                <a:latin typeface="Segoe UI Light" panose="020B0502040204020203" pitchFamily="34" charset="0"/>
                <a:cs typeface="Segoe UI Light" panose="020B0502040204020203" pitchFamily="34" charset="0"/>
              </a:rPr>
              <a:t>Ventajas</a:t>
            </a:r>
          </a:p>
        </p:txBody>
      </p:sp>
      <p:sp>
        <p:nvSpPr>
          <p:cNvPr id="3" name="Marcador de contenido 2">
            <a:extLst>
              <a:ext uri="{FF2B5EF4-FFF2-40B4-BE49-F238E27FC236}">
                <a16:creationId xmlns:a16="http://schemas.microsoft.com/office/drawing/2014/main" id="{9FFE36F6-C78A-4BAC-9E0F-68A2A3BAA1B5}"/>
              </a:ext>
            </a:extLst>
          </p:cNvPr>
          <p:cNvSpPr>
            <a:spLocks noGrp="1"/>
          </p:cNvSpPr>
          <p:nvPr>
            <p:ph idx="1"/>
          </p:nvPr>
        </p:nvSpPr>
        <p:spPr>
          <a:xfrm>
            <a:off x="804997" y="2272143"/>
            <a:ext cx="4706803" cy="3788830"/>
          </a:xfrm>
        </p:spPr>
        <p:txBody>
          <a:bodyPr anchor="ctr">
            <a:normAutofit/>
          </a:bodyPr>
          <a:lstStyle/>
          <a:p>
            <a:r>
              <a:rPr lang="es-MX" sz="2000" dirty="0">
                <a:solidFill>
                  <a:srgbClr val="000000"/>
                </a:solidFill>
                <a:latin typeface="Segoe UI Light" panose="020B0502040204020203" pitchFamily="34" charset="0"/>
                <a:cs typeface="Segoe UI Light" panose="020B0502040204020203" pitchFamily="34" charset="0"/>
              </a:rPr>
              <a:t>Soporte de esquema</a:t>
            </a:r>
          </a:p>
          <a:p>
            <a:r>
              <a:rPr lang="es-MX" sz="2000" dirty="0">
                <a:solidFill>
                  <a:srgbClr val="000000"/>
                </a:solidFill>
                <a:latin typeface="Segoe UI Light" panose="020B0502040204020203" pitchFamily="34" charset="0"/>
                <a:cs typeface="Segoe UI Light" panose="020B0502040204020203" pitchFamily="34" charset="0"/>
              </a:rPr>
              <a:t>Análisis de servidor</a:t>
            </a:r>
          </a:p>
          <a:p>
            <a:r>
              <a:rPr lang="es-MX" sz="2000" dirty="0">
                <a:solidFill>
                  <a:srgbClr val="000000"/>
                </a:solidFill>
                <a:latin typeface="Segoe UI Light" panose="020B0502040204020203" pitchFamily="34" charset="0"/>
                <a:cs typeface="Segoe UI Light" panose="020B0502040204020203" pitchFamily="34" charset="0"/>
              </a:rPr>
              <a:t>Herramienta para compartir datos</a:t>
            </a:r>
          </a:p>
        </p:txBody>
      </p:sp>
    </p:spTree>
    <p:extLst>
      <p:ext uri="{BB962C8B-B14F-4D97-AF65-F5344CB8AC3E}">
        <p14:creationId xmlns:p14="http://schemas.microsoft.com/office/powerpoint/2010/main" val="11038585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706DE30A-5288-4F21-AE84-4A40C3263FDA}"/>
              </a:ext>
            </a:extLst>
          </p:cNvPr>
          <p:cNvPicPr>
            <a:picLocks noChangeAspect="1"/>
          </p:cNvPicPr>
          <p:nvPr/>
        </p:nvPicPr>
        <p:blipFill rotWithShape="1">
          <a:blip r:embed="rId3"/>
          <a:srcRect t="48962"/>
          <a:stretch/>
        </p:blipFill>
        <p:spPr>
          <a:xfrm>
            <a:off x="-1" y="10"/>
            <a:ext cx="12192001" cy="4666928"/>
          </a:xfrm>
          <a:prstGeom prst="rect">
            <a:avLst/>
          </a:prstGeom>
        </p:spPr>
      </p:pic>
      <p:pic>
        <p:nvPicPr>
          <p:cNvPr id="23" name="Picture 22">
            <a:extLst>
              <a:ext uri="{FF2B5EF4-FFF2-40B4-BE49-F238E27FC236}">
                <a16:creationId xmlns:a16="http://schemas.microsoft.com/office/drawing/2014/main" id="{EE09A529-E47C-4634-BB98-0A9526C372B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5" name="Oval 24">
            <a:extLst>
              <a:ext uri="{FF2B5EF4-FFF2-40B4-BE49-F238E27FC236}">
                <a16:creationId xmlns:a16="http://schemas.microsoft.com/office/drawing/2014/main" id="{569C1A01-6FB5-43CE-ADCC-936728ACAC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56267" y="4388303"/>
            <a:ext cx="824089" cy="702986"/>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76EF8FB3-674C-4EFB-888C-9D314F85FEE1}"/>
              </a:ext>
            </a:extLst>
          </p:cNvPr>
          <p:cNvSpPr>
            <a:spLocks noGrp="1"/>
          </p:cNvSpPr>
          <p:nvPr>
            <p:ph type="title"/>
          </p:nvPr>
        </p:nvSpPr>
        <p:spPr>
          <a:xfrm>
            <a:off x="804998" y="4551037"/>
            <a:ext cx="5021782" cy="1509931"/>
          </a:xfrm>
        </p:spPr>
        <p:txBody>
          <a:bodyPr>
            <a:normAutofit/>
          </a:bodyPr>
          <a:lstStyle/>
          <a:p>
            <a:r>
              <a:rPr lang="es-CO" sz="4000" b="1">
                <a:solidFill>
                  <a:srgbClr val="000000"/>
                </a:solidFill>
                <a:latin typeface="Segoe UI Light" panose="020B0502040204020203" pitchFamily="34" charset="0"/>
                <a:cs typeface="Segoe UI Light" panose="020B0502040204020203" pitchFamily="34" charset="0"/>
              </a:rPr>
              <a:t>Desventajas</a:t>
            </a:r>
          </a:p>
        </p:txBody>
      </p:sp>
      <p:sp>
        <p:nvSpPr>
          <p:cNvPr id="3" name="Marcador de contenido 2">
            <a:extLst>
              <a:ext uri="{FF2B5EF4-FFF2-40B4-BE49-F238E27FC236}">
                <a16:creationId xmlns:a16="http://schemas.microsoft.com/office/drawing/2014/main" id="{9FFE36F6-C78A-4BAC-9E0F-68A2A3BAA1B5}"/>
              </a:ext>
            </a:extLst>
          </p:cNvPr>
          <p:cNvSpPr>
            <a:spLocks noGrp="1"/>
          </p:cNvSpPr>
          <p:nvPr>
            <p:ph idx="1"/>
          </p:nvPr>
        </p:nvSpPr>
        <p:spPr>
          <a:xfrm>
            <a:off x="4451231" y="4551037"/>
            <a:ext cx="6945428" cy="1509935"/>
          </a:xfrm>
        </p:spPr>
        <p:txBody>
          <a:bodyPr anchor="ctr">
            <a:normAutofit/>
          </a:bodyPr>
          <a:lstStyle/>
          <a:p>
            <a:r>
              <a:rPr lang="es-MX" sz="1600" dirty="0">
                <a:latin typeface="Segoe UI Light" panose="020B0502040204020203" pitchFamily="34" charset="0"/>
                <a:cs typeface="Segoe UI Light" panose="020B0502040204020203" pitchFamily="34" charset="0"/>
              </a:rPr>
              <a:t>No se maneja ningún error para las llamadas JSON</a:t>
            </a:r>
          </a:p>
          <a:p>
            <a:r>
              <a:rPr lang="es-MX" sz="1600" dirty="0">
                <a:solidFill>
                  <a:srgbClr val="000000"/>
                </a:solidFill>
                <a:latin typeface="Segoe UI Light" panose="020B0502040204020203" pitchFamily="34" charset="0"/>
                <a:cs typeface="Segoe UI Light" panose="020B0502040204020203" pitchFamily="34" charset="0"/>
              </a:rPr>
              <a:t>no puede detectar un error 404 del servidor</a:t>
            </a:r>
          </a:p>
          <a:p>
            <a:r>
              <a:rPr lang="es-MX" sz="1600" dirty="0">
                <a:solidFill>
                  <a:srgbClr val="000000"/>
                </a:solidFill>
                <a:latin typeface="Segoe UI Light" panose="020B0502040204020203" pitchFamily="34" charset="0"/>
                <a:cs typeface="Segoe UI Light" panose="020B0502040204020203" pitchFamily="34" charset="0"/>
              </a:rPr>
              <a:t>Sitio que no se de confianza puede ser vulnerable a ataques.</a:t>
            </a:r>
          </a:p>
        </p:txBody>
      </p:sp>
    </p:spTree>
    <p:extLst>
      <p:ext uri="{BB962C8B-B14F-4D97-AF65-F5344CB8AC3E}">
        <p14:creationId xmlns:p14="http://schemas.microsoft.com/office/powerpoint/2010/main" val="2712348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0" name="Picture 2" descr="Resultado de imagen para proteccion informatica geek">
            <a:extLst>
              <a:ext uri="{FF2B5EF4-FFF2-40B4-BE49-F238E27FC236}">
                <a16:creationId xmlns:a16="http://schemas.microsoft.com/office/drawing/2014/main" id="{EC2E2C0D-2000-4777-954A-B863A981111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687" r="19146"/>
          <a:stretch/>
        </p:blipFill>
        <p:spPr bwMode="auto">
          <a:xfrm>
            <a:off x="-11909" y="10"/>
            <a:ext cx="6324601" cy="685799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70">
            <a:extLst>
              <a:ext uri="{FF2B5EF4-FFF2-40B4-BE49-F238E27FC236}">
                <a16:creationId xmlns:a16="http://schemas.microsoft.com/office/drawing/2014/main" id="{19AE98B8-B73A-4724-B639-017087F923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ítulo 1">
            <a:extLst>
              <a:ext uri="{FF2B5EF4-FFF2-40B4-BE49-F238E27FC236}">
                <a16:creationId xmlns:a16="http://schemas.microsoft.com/office/drawing/2014/main" id="{76EF8FB3-674C-4EFB-888C-9D314F85FEE1}"/>
              </a:ext>
            </a:extLst>
          </p:cNvPr>
          <p:cNvSpPr>
            <a:spLocks noGrp="1"/>
          </p:cNvSpPr>
          <p:nvPr>
            <p:ph type="title"/>
          </p:nvPr>
        </p:nvSpPr>
        <p:spPr>
          <a:xfrm>
            <a:off x="6751320" y="4560914"/>
            <a:ext cx="4869179" cy="1325563"/>
          </a:xfrm>
        </p:spPr>
        <p:txBody>
          <a:bodyPr>
            <a:normAutofit/>
          </a:bodyPr>
          <a:lstStyle/>
          <a:p>
            <a:r>
              <a:rPr lang="es-CO" b="1" dirty="0">
                <a:solidFill>
                  <a:srgbClr val="000000"/>
                </a:solidFill>
                <a:latin typeface="Segoe UI Light" panose="020B0502040204020203" pitchFamily="34" charset="0"/>
                <a:cs typeface="Segoe UI Light" panose="020B0502040204020203" pitchFamily="34" charset="0"/>
              </a:rPr>
              <a:t>Protección de ataques</a:t>
            </a:r>
          </a:p>
        </p:txBody>
      </p:sp>
      <p:sp>
        <p:nvSpPr>
          <p:cNvPr id="3" name="Marcador de contenido 2">
            <a:extLst>
              <a:ext uri="{FF2B5EF4-FFF2-40B4-BE49-F238E27FC236}">
                <a16:creationId xmlns:a16="http://schemas.microsoft.com/office/drawing/2014/main" id="{9FFE36F6-C78A-4BAC-9E0F-68A2A3BAA1B5}"/>
              </a:ext>
            </a:extLst>
          </p:cNvPr>
          <p:cNvSpPr>
            <a:spLocks noGrp="1"/>
          </p:cNvSpPr>
          <p:nvPr>
            <p:ph idx="1"/>
          </p:nvPr>
        </p:nvSpPr>
        <p:spPr>
          <a:xfrm>
            <a:off x="6751321" y="1382165"/>
            <a:ext cx="4869179" cy="3047946"/>
          </a:xfrm>
        </p:spPr>
        <p:txBody>
          <a:bodyPr anchor="b">
            <a:normAutofit fontScale="92500" lnSpcReduction="10000"/>
          </a:bodyPr>
          <a:lstStyle/>
          <a:p>
            <a:r>
              <a:rPr lang="es-MX" sz="1800" dirty="0">
                <a:solidFill>
                  <a:srgbClr val="000000"/>
                </a:solidFill>
                <a:latin typeface="Segoe UI Light" panose="020B0502040204020203" pitchFamily="34" charset="0"/>
                <a:cs typeface="Segoe UI Light" panose="020B0502040204020203" pitchFamily="34" charset="0"/>
              </a:rPr>
              <a:t>Envío de datos por POST</a:t>
            </a:r>
          </a:p>
          <a:p>
            <a:r>
              <a:rPr lang="es-MX" sz="1800" dirty="0">
                <a:solidFill>
                  <a:srgbClr val="000000"/>
                </a:solidFill>
                <a:latin typeface="Segoe UI Light" panose="020B0502040204020203" pitchFamily="34" charset="0"/>
                <a:cs typeface="Segoe UI Light" panose="020B0502040204020203" pitchFamily="34" charset="0"/>
              </a:rPr>
              <a:t>Agregue token CSRF único en la solicitud para evitar que la aplicación secuestre las cookies y las solicitudes incorrectas.</a:t>
            </a:r>
          </a:p>
          <a:p>
            <a:r>
              <a:rPr lang="es-MX" sz="1800" dirty="0">
                <a:solidFill>
                  <a:srgbClr val="000000"/>
                </a:solidFill>
                <a:latin typeface="Segoe UI Light" panose="020B0502040204020203" pitchFamily="34" charset="0"/>
                <a:cs typeface="Segoe UI Light" panose="020B0502040204020203" pitchFamily="34" charset="0"/>
              </a:rPr>
              <a:t>Utilice siempre el protocolo de transferencia segura (HTTPS) en las solicitudes.</a:t>
            </a:r>
          </a:p>
          <a:p>
            <a:r>
              <a:rPr lang="es-MX" sz="1800" dirty="0" err="1">
                <a:solidFill>
                  <a:srgbClr val="000000"/>
                </a:solidFill>
                <a:latin typeface="Segoe UI Light" panose="020B0502040204020203" pitchFamily="34" charset="0"/>
                <a:cs typeface="Segoe UI Light" panose="020B0502040204020203" pitchFamily="34" charset="0"/>
              </a:rPr>
              <a:t>ompruebe</a:t>
            </a:r>
            <a:r>
              <a:rPr lang="es-MX" sz="1800" dirty="0">
                <a:solidFill>
                  <a:srgbClr val="000000"/>
                </a:solidFill>
                <a:latin typeface="Segoe UI Light" panose="020B0502040204020203" pitchFamily="34" charset="0"/>
                <a:cs typeface="Segoe UI Light" panose="020B0502040204020203" pitchFamily="34" charset="0"/>
              </a:rPr>
              <a:t> el encabezado especial, como X-</a:t>
            </a:r>
            <a:r>
              <a:rPr lang="es-MX" sz="1800" dirty="0" err="1">
                <a:solidFill>
                  <a:srgbClr val="000000"/>
                </a:solidFill>
                <a:latin typeface="Segoe UI Light" panose="020B0502040204020203" pitchFamily="34" charset="0"/>
                <a:cs typeface="Segoe UI Light" panose="020B0502040204020203" pitchFamily="34" charset="0"/>
              </a:rPr>
              <a:t>Request</a:t>
            </a:r>
            <a:r>
              <a:rPr lang="es-MX" sz="1800" dirty="0">
                <a:solidFill>
                  <a:srgbClr val="000000"/>
                </a:solidFill>
                <a:latin typeface="Segoe UI Light" panose="020B0502040204020203" pitchFamily="34" charset="0"/>
                <a:cs typeface="Segoe UI Light" panose="020B0502040204020203" pitchFamily="34" charset="0"/>
              </a:rPr>
              <a:t>-</a:t>
            </a:r>
            <a:r>
              <a:rPr lang="es-MX" sz="1800" dirty="0" err="1">
                <a:solidFill>
                  <a:srgbClr val="000000"/>
                </a:solidFill>
                <a:latin typeface="Segoe UI Light" panose="020B0502040204020203" pitchFamily="34" charset="0"/>
                <a:cs typeface="Segoe UI Light" panose="020B0502040204020203" pitchFamily="34" charset="0"/>
              </a:rPr>
              <a:t>With</a:t>
            </a:r>
            <a:r>
              <a:rPr lang="es-MX" sz="1800" dirty="0">
                <a:solidFill>
                  <a:srgbClr val="000000"/>
                </a:solidFill>
                <a:latin typeface="Segoe UI Light" panose="020B0502040204020203" pitchFamily="34" charset="0"/>
                <a:cs typeface="Segoe UI Light" panose="020B0502040204020203" pitchFamily="34" charset="0"/>
              </a:rPr>
              <a:t>: </a:t>
            </a:r>
            <a:r>
              <a:rPr lang="es-MX" sz="1800" dirty="0" err="1">
                <a:solidFill>
                  <a:srgbClr val="000000"/>
                </a:solidFill>
                <a:latin typeface="Segoe UI Light" panose="020B0502040204020203" pitchFamily="34" charset="0"/>
                <a:cs typeface="Segoe UI Light" panose="020B0502040204020203" pitchFamily="34" charset="0"/>
              </a:rPr>
              <a:t>XMLHttpRequest</a:t>
            </a:r>
            <a:r>
              <a:rPr lang="es-MX" sz="1800" dirty="0">
                <a:solidFill>
                  <a:srgbClr val="000000"/>
                </a:solidFill>
                <a:latin typeface="Segoe UI Light" panose="020B0502040204020203" pitchFamily="34" charset="0"/>
                <a:cs typeface="Segoe UI Light" panose="020B0502040204020203" pitchFamily="34" charset="0"/>
              </a:rPr>
              <a:t> o Content-</a:t>
            </a:r>
            <a:r>
              <a:rPr lang="es-MX" sz="1800" dirty="0" err="1">
                <a:solidFill>
                  <a:srgbClr val="000000"/>
                </a:solidFill>
                <a:latin typeface="Segoe UI Light" panose="020B0502040204020203" pitchFamily="34" charset="0"/>
                <a:cs typeface="Segoe UI Light" panose="020B0502040204020203" pitchFamily="34" charset="0"/>
              </a:rPr>
              <a:t>Type</a:t>
            </a:r>
            <a:r>
              <a:rPr lang="es-MX" sz="1800" dirty="0">
                <a:solidFill>
                  <a:srgbClr val="000000"/>
                </a:solidFill>
                <a:latin typeface="Segoe UI Light" panose="020B0502040204020203" pitchFamily="34" charset="0"/>
                <a:cs typeface="Segoe UI Light" panose="020B0502040204020203" pitchFamily="34" charset="0"/>
              </a:rPr>
              <a:t>: </a:t>
            </a:r>
            <a:r>
              <a:rPr lang="es-MX" sz="1800" dirty="0" err="1">
                <a:solidFill>
                  <a:srgbClr val="000000"/>
                </a:solidFill>
                <a:latin typeface="Segoe UI Light" panose="020B0502040204020203" pitchFamily="34" charset="0"/>
                <a:cs typeface="Segoe UI Light" panose="020B0502040204020203" pitchFamily="34" charset="0"/>
              </a:rPr>
              <a:t>application</a:t>
            </a:r>
            <a:r>
              <a:rPr lang="es-MX" sz="1800" dirty="0">
                <a:solidFill>
                  <a:srgbClr val="000000"/>
                </a:solidFill>
                <a:latin typeface="Segoe UI Light" panose="020B0502040204020203" pitchFamily="34" charset="0"/>
                <a:cs typeface="Segoe UI Light" panose="020B0502040204020203" pitchFamily="34" charset="0"/>
              </a:rPr>
              <a:t>/</a:t>
            </a:r>
            <a:r>
              <a:rPr lang="es-MX" sz="1800" dirty="0" err="1">
                <a:solidFill>
                  <a:srgbClr val="000000"/>
                </a:solidFill>
                <a:latin typeface="Segoe UI Light" panose="020B0502040204020203" pitchFamily="34" charset="0"/>
                <a:cs typeface="Segoe UI Light" panose="020B0502040204020203" pitchFamily="34" charset="0"/>
              </a:rPr>
              <a:t>json</a:t>
            </a:r>
            <a:r>
              <a:rPr lang="es-MX" sz="1800" dirty="0">
                <a:solidFill>
                  <a:srgbClr val="000000"/>
                </a:solidFill>
                <a:latin typeface="Segoe UI Light" panose="020B0502040204020203" pitchFamily="34" charset="0"/>
                <a:cs typeface="Segoe UI Light" panose="020B0502040204020203" pitchFamily="34" charset="0"/>
              </a:rPr>
              <a:t> antes de enviar la respuesta a la solicitud.</a:t>
            </a:r>
          </a:p>
          <a:p>
            <a:r>
              <a:rPr lang="es-MX" sz="1800" dirty="0">
                <a:solidFill>
                  <a:srgbClr val="000000"/>
                </a:solidFill>
                <a:latin typeface="Segoe UI Light" panose="020B0502040204020203" pitchFamily="34" charset="0"/>
                <a:cs typeface="Segoe UI Light" panose="020B0502040204020203" pitchFamily="34" charset="0"/>
              </a:rPr>
              <a:t>Use tokens API como JSON Web Tokens ( JWT ).</a:t>
            </a:r>
          </a:p>
        </p:txBody>
      </p:sp>
    </p:spTree>
    <p:extLst>
      <p:ext uri="{BB962C8B-B14F-4D97-AF65-F5344CB8AC3E}">
        <p14:creationId xmlns:p14="http://schemas.microsoft.com/office/powerpoint/2010/main" val="931500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218" name="Picture 2" descr="Resultado de imagen para tools developer geek">
            <a:extLst>
              <a:ext uri="{FF2B5EF4-FFF2-40B4-BE49-F238E27FC236}">
                <a16:creationId xmlns:a16="http://schemas.microsoft.com/office/drawing/2014/main" id="{7ABE6DD1-F051-4F8E-9CD5-441E3195E8C5}"/>
              </a:ext>
            </a:extLst>
          </p:cNvPr>
          <p:cNvPicPr>
            <a:picLocks noChangeAspect="1" noChangeArrowheads="1"/>
          </p:cNvPicPr>
          <p:nvPr/>
        </p:nvPicPr>
        <p:blipFill rotWithShape="1">
          <a:blip r:embed="rId3">
            <a:alphaModFix/>
            <a:extLst>
              <a:ext uri="{28A0092B-C50C-407E-A947-70E740481C1C}">
                <a14:useLocalDpi xmlns:a14="http://schemas.microsoft.com/office/drawing/2010/main" val="0"/>
              </a:ext>
            </a:extLst>
          </a:blip>
          <a:srcRect l="16533" r="41277" b="-1"/>
          <a:stretch/>
        </p:blipFill>
        <p:spPr bwMode="auto">
          <a:xfrm>
            <a:off x="5797543" y="10"/>
            <a:ext cx="6394152" cy="6857990"/>
          </a:xfrm>
          <a:prstGeom prst="rect">
            <a:avLst/>
          </a:prstGeom>
          <a:noFill/>
          <a:extLst>
            <a:ext uri="{909E8E84-426E-40DD-AFC4-6F175D3DCCD1}">
              <a14:hiddenFill xmlns:a14="http://schemas.microsoft.com/office/drawing/2010/main">
                <a:solidFill>
                  <a:srgbClr val="FFFFFF"/>
                </a:solidFill>
              </a14:hiddenFill>
            </a:ext>
          </a:extLst>
        </p:spPr>
      </p:pic>
      <p:pic>
        <p:nvPicPr>
          <p:cNvPr id="192" name="Picture 191">
            <a:extLst>
              <a:ext uri="{FF2B5EF4-FFF2-40B4-BE49-F238E27FC236}">
                <a16:creationId xmlns:a16="http://schemas.microsoft.com/office/drawing/2014/main" id="{54DDEBDD-D8BD-41A6-8A0D-B00E3768B0F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flipH="1" flipV="1">
            <a:off x="0" y="0"/>
            <a:ext cx="12192000" cy="6858000"/>
          </a:xfrm>
          <a:prstGeom prst="rect">
            <a:avLst/>
          </a:prstGeom>
        </p:spPr>
      </p:pic>
      <p:sp>
        <p:nvSpPr>
          <p:cNvPr id="2" name="Título 1">
            <a:extLst>
              <a:ext uri="{FF2B5EF4-FFF2-40B4-BE49-F238E27FC236}">
                <a16:creationId xmlns:a16="http://schemas.microsoft.com/office/drawing/2014/main" id="{76EF8FB3-674C-4EFB-888C-9D314F85FEE1}"/>
              </a:ext>
            </a:extLst>
          </p:cNvPr>
          <p:cNvSpPr>
            <a:spLocks noGrp="1"/>
          </p:cNvSpPr>
          <p:nvPr>
            <p:ph type="title"/>
          </p:nvPr>
        </p:nvSpPr>
        <p:spPr>
          <a:xfrm>
            <a:off x="804998" y="798445"/>
            <a:ext cx="4803636" cy="1311664"/>
          </a:xfrm>
        </p:spPr>
        <p:txBody>
          <a:bodyPr>
            <a:normAutofit/>
          </a:bodyPr>
          <a:lstStyle/>
          <a:p>
            <a:r>
              <a:rPr lang="es-CO" b="1">
                <a:solidFill>
                  <a:srgbClr val="000000"/>
                </a:solidFill>
                <a:latin typeface="Segoe UI Light" panose="020B0502040204020203" pitchFamily="34" charset="0"/>
                <a:cs typeface="Segoe UI Light" panose="020B0502040204020203" pitchFamily="34" charset="0"/>
              </a:rPr>
              <a:t>Herramientas JSON</a:t>
            </a:r>
          </a:p>
        </p:txBody>
      </p:sp>
      <p:sp>
        <p:nvSpPr>
          <p:cNvPr id="3" name="Marcador de contenido 2">
            <a:extLst>
              <a:ext uri="{FF2B5EF4-FFF2-40B4-BE49-F238E27FC236}">
                <a16:creationId xmlns:a16="http://schemas.microsoft.com/office/drawing/2014/main" id="{9FFE36F6-C78A-4BAC-9E0F-68A2A3BAA1B5}"/>
              </a:ext>
            </a:extLst>
          </p:cNvPr>
          <p:cNvSpPr>
            <a:spLocks noGrp="1"/>
          </p:cNvSpPr>
          <p:nvPr>
            <p:ph idx="1"/>
          </p:nvPr>
        </p:nvSpPr>
        <p:spPr>
          <a:xfrm>
            <a:off x="1389197" y="2908554"/>
            <a:ext cx="4706803" cy="3788830"/>
          </a:xfrm>
        </p:spPr>
        <p:txBody>
          <a:bodyPr anchor="ctr">
            <a:normAutofit fontScale="92500" lnSpcReduction="20000"/>
          </a:bodyPr>
          <a:lstStyle/>
          <a:p>
            <a:r>
              <a:rPr lang="es-MX" dirty="0" err="1">
                <a:solidFill>
                  <a:srgbClr val="000000"/>
                </a:solidFill>
                <a:latin typeface="Segoe UI Light" panose="020B0502040204020203" pitchFamily="34" charset="0"/>
                <a:cs typeface="Segoe UI Light" panose="020B0502040204020203" pitchFamily="34" charset="0"/>
              </a:rPr>
              <a:t>fastJSON</a:t>
            </a:r>
            <a:endParaRPr lang="es-MX" dirty="0">
              <a:solidFill>
                <a:srgbClr val="000000"/>
              </a:solidFill>
              <a:latin typeface="Segoe UI Light" panose="020B0502040204020203" pitchFamily="34" charset="0"/>
              <a:cs typeface="Segoe UI Light" panose="020B0502040204020203" pitchFamily="34" charset="0"/>
            </a:endParaRPr>
          </a:p>
          <a:p>
            <a:r>
              <a:rPr lang="es-CO" dirty="0">
                <a:solidFill>
                  <a:srgbClr val="000000"/>
                </a:solidFill>
                <a:latin typeface="Segoe UI Light" panose="020B0502040204020203" pitchFamily="34" charset="0"/>
                <a:cs typeface="Segoe UI Light" panose="020B0502040204020203" pitchFamily="34" charset="0"/>
              </a:rPr>
              <a:t>JSON </a:t>
            </a:r>
            <a:r>
              <a:rPr lang="es-CO" dirty="0" err="1">
                <a:solidFill>
                  <a:srgbClr val="000000"/>
                </a:solidFill>
                <a:latin typeface="Segoe UI Light" panose="020B0502040204020203" pitchFamily="34" charset="0"/>
                <a:cs typeface="Segoe UI Light" panose="020B0502040204020203" pitchFamily="34" charset="0"/>
              </a:rPr>
              <a:t>Checker</a:t>
            </a:r>
            <a:endParaRPr lang="es-CO" dirty="0">
              <a:solidFill>
                <a:srgbClr val="000000"/>
              </a:solidFill>
              <a:latin typeface="Segoe UI Light" panose="020B0502040204020203" pitchFamily="34" charset="0"/>
              <a:cs typeface="Segoe UI Light" panose="020B0502040204020203" pitchFamily="34" charset="0"/>
            </a:endParaRPr>
          </a:p>
          <a:p>
            <a:r>
              <a:rPr lang="es-CO" dirty="0" err="1">
                <a:solidFill>
                  <a:srgbClr val="000000"/>
                </a:solidFill>
                <a:latin typeface="Segoe UI Light" panose="020B0502040204020203" pitchFamily="34" charset="0"/>
                <a:cs typeface="Segoe UI Light" panose="020B0502040204020203" pitchFamily="34" charset="0"/>
              </a:rPr>
              <a:t>Jayrock</a:t>
            </a:r>
            <a:endParaRPr lang="es-CO" dirty="0">
              <a:solidFill>
                <a:srgbClr val="000000"/>
              </a:solidFill>
              <a:latin typeface="Segoe UI Light" panose="020B0502040204020203" pitchFamily="34" charset="0"/>
              <a:cs typeface="Segoe UI Light" panose="020B0502040204020203" pitchFamily="34" charset="0"/>
            </a:endParaRPr>
          </a:p>
          <a:p>
            <a:r>
              <a:rPr lang="es-CO" dirty="0">
                <a:solidFill>
                  <a:srgbClr val="000000"/>
                </a:solidFill>
                <a:latin typeface="Segoe UI Light" panose="020B0502040204020203" pitchFamily="34" charset="0"/>
                <a:cs typeface="Segoe UI Light" panose="020B0502040204020203" pitchFamily="34" charset="0"/>
              </a:rPr>
              <a:t>Json.NET</a:t>
            </a:r>
          </a:p>
          <a:p>
            <a:r>
              <a:rPr lang="es-CO" dirty="0" err="1">
                <a:solidFill>
                  <a:srgbClr val="000000"/>
                </a:solidFill>
                <a:latin typeface="Segoe UI Light" panose="020B0502040204020203" pitchFamily="34" charset="0"/>
                <a:cs typeface="Segoe UI Light" panose="020B0502040204020203" pitchFamily="34" charset="0"/>
              </a:rPr>
              <a:t>Manatee.Json</a:t>
            </a:r>
            <a:endParaRPr lang="es-CO" dirty="0">
              <a:solidFill>
                <a:srgbClr val="000000"/>
              </a:solidFill>
              <a:latin typeface="Segoe UI Light" panose="020B0502040204020203" pitchFamily="34" charset="0"/>
              <a:cs typeface="Segoe UI Light" panose="020B0502040204020203" pitchFamily="34" charset="0"/>
            </a:endParaRPr>
          </a:p>
          <a:p>
            <a:r>
              <a:rPr lang="es-CO" dirty="0" err="1">
                <a:solidFill>
                  <a:srgbClr val="000000"/>
                </a:solidFill>
                <a:latin typeface="Segoe UI Light" panose="020B0502040204020203" pitchFamily="34" charset="0"/>
                <a:cs typeface="Segoe UI Light" panose="020B0502040204020203" pitchFamily="34" charset="0"/>
              </a:rPr>
              <a:t>FastJsonParser</a:t>
            </a:r>
            <a:endParaRPr lang="es-CO" dirty="0">
              <a:solidFill>
                <a:srgbClr val="000000"/>
              </a:solidFill>
              <a:latin typeface="Segoe UI Light" panose="020B0502040204020203" pitchFamily="34" charset="0"/>
              <a:cs typeface="Segoe UI Light" panose="020B0502040204020203" pitchFamily="34" charset="0"/>
            </a:endParaRPr>
          </a:p>
          <a:p>
            <a:r>
              <a:rPr lang="es-CO" dirty="0" err="1">
                <a:solidFill>
                  <a:srgbClr val="000000"/>
                </a:solidFill>
                <a:latin typeface="Segoe UI Light" panose="020B0502040204020203" pitchFamily="34" charset="0"/>
                <a:cs typeface="Segoe UI Light" panose="020B0502040204020203" pitchFamily="34" charset="0"/>
              </a:rPr>
              <a:t>LightJson</a:t>
            </a:r>
            <a:endParaRPr lang="es-CO" dirty="0">
              <a:solidFill>
                <a:srgbClr val="000000"/>
              </a:solidFill>
              <a:latin typeface="Segoe UI Light" panose="020B0502040204020203" pitchFamily="34" charset="0"/>
              <a:cs typeface="Segoe UI Light" panose="020B0502040204020203" pitchFamily="34" charset="0"/>
            </a:endParaRPr>
          </a:p>
          <a:p>
            <a:r>
              <a:rPr lang="es-CO" dirty="0" err="1">
                <a:solidFill>
                  <a:srgbClr val="000000"/>
                </a:solidFill>
                <a:latin typeface="Segoe UI Light" panose="020B0502040204020203" pitchFamily="34" charset="0"/>
                <a:cs typeface="Segoe UI Light" panose="020B0502040204020203" pitchFamily="34" charset="0"/>
              </a:rPr>
              <a:t>liersch.json</a:t>
            </a:r>
            <a:endParaRPr lang="es-CO" dirty="0">
              <a:solidFill>
                <a:srgbClr val="000000"/>
              </a:solidFill>
              <a:latin typeface="Segoe UI Light" panose="020B0502040204020203" pitchFamily="34" charset="0"/>
              <a:cs typeface="Segoe UI Light" panose="020B0502040204020203" pitchFamily="34" charset="0"/>
            </a:endParaRPr>
          </a:p>
          <a:p>
            <a:r>
              <a:rPr lang="es-CO" dirty="0" err="1">
                <a:solidFill>
                  <a:srgbClr val="000000"/>
                </a:solidFill>
                <a:latin typeface="Segoe UI Light" panose="020B0502040204020203" pitchFamily="34" charset="0"/>
                <a:cs typeface="Segoe UI Light" panose="020B0502040204020203" pitchFamily="34" charset="0"/>
              </a:rPr>
              <a:t>ServiceStack</a:t>
            </a:r>
            <a:endParaRPr lang="es-CO" dirty="0">
              <a:solidFill>
                <a:srgbClr val="000000"/>
              </a:solidFill>
              <a:latin typeface="Segoe UI Light" panose="020B0502040204020203" pitchFamily="34" charset="0"/>
              <a:cs typeface="Segoe UI Light" panose="020B0502040204020203" pitchFamily="34" charset="0"/>
            </a:endParaRPr>
          </a:p>
          <a:p>
            <a:endParaRPr lang="es-CO" dirty="0">
              <a:solidFill>
                <a:srgbClr val="000000"/>
              </a:solidFill>
              <a:latin typeface="Segoe UI Light" panose="020B0502040204020203" pitchFamily="34" charset="0"/>
              <a:cs typeface="Segoe UI Light" panose="020B0502040204020203" pitchFamily="34" charset="0"/>
            </a:endParaRPr>
          </a:p>
          <a:p>
            <a:endParaRPr lang="es-CO" dirty="0">
              <a:solidFill>
                <a:srgbClr val="000000"/>
              </a:solidFill>
              <a:latin typeface="Segoe UI Light" panose="020B0502040204020203" pitchFamily="34" charset="0"/>
              <a:cs typeface="Segoe UI Light" panose="020B0502040204020203" pitchFamily="34" charset="0"/>
            </a:endParaRPr>
          </a:p>
          <a:p>
            <a:endParaRPr lang="es-MX" dirty="0">
              <a:solidFill>
                <a:srgbClr val="000000"/>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0653027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6EF8FB3-674C-4EFB-888C-9D314F85FEE1}"/>
              </a:ext>
            </a:extLst>
          </p:cNvPr>
          <p:cNvSpPr>
            <a:spLocks noGrp="1"/>
          </p:cNvSpPr>
          <p:nvPr>
            <p:ph type="title"/>
          </p:nvPr>
        </p:nvSpPr>
        <p:spPr>
          <a:xfrm>
            <a:off x="655320" y="365125"/>
            <a:ext cx="5120114" cy="1692794"/>
          </a:xfrm>
        </p:spPr>
        <p:txBody>
          <a:bodyPr>
            <a:normAutofit/>
          </a:bodyPr>
          <a:lstStyle/>
          <a:p>
            <a:r>
              <a:rPr lang="es-CO" b="1">
                <a:latin typeface="Segoe UI Light" panose="020B0502040204020203" pitchFamily="34" charset="0"/>
                <a:cs typeface="Segoe UI Light" panose="020B0502040204020203" pitchFamily="34" charset="0"/>
              </a:rPr>
              <a:t>Online </a:t>
            </a:r>
            <a:r>
              <a:rPr lang="es-CO" b="1" err="1">
                <a:latin typeface="Segoe UI Light" panose="020B0502040204020203" pitchFamily="34" charset="0"/>
                <a:cs typeface="Segoe UI Light" panose="020B0502040204020203" pitchFamily="34" charset="0"/>
              </a:rPr>
              <a:t>tester</a:t>
            </a:r>
            <a:endParaRPr lang="es-CO" b="1">
              <a:latin typeface="Segoe UI Light" panose="020B0502040204020203" pitchFamily="34" charset="0"/>
              <a:cs typeface="Segoe UI Light" panose="020B0502040204020203" pitchFamily="34" charset="0"/>
            </a:endParaRPr>
          </a:p>
        </p:txBody>
      </p:sp>
      <p:cxnSp>
        <p:nvCxnSpPr>
          <p:cNvPr id="10244" name="Straight Arrow Connector 134">
            <a:extLst>
              <a:ext uri="{FF2B5EF4-FFF2-40B4-BE49-F238E27FC236}">
                <a16:creationId xmlns:a16="http://schemas.microsoft.com/office/drawing/2014/main" id="{E4A809D5-3600-46D4-A466-67F2349A54F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55320" y="2316480"/>
            <a:ext cx="45720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Marcador de contenido 2">
            <a:extLst>
              <a:ext uri="{FF2B5EF4-FFF2-40B4-BE49-F238E27FC236}">
                <a16:creationId xmlns:a16="http://schemas.microsoft.com/office/drawing/2014/main" id="{9FFE36F6-C78A-4BAC-9E0F-68A2A3BAA1B5}"/>
              </a:ext>
            </a:extLst>
          </p:cNvPr>
          <p:cNvSpPr>
            <a:spLocks noGrp="1"/>
          </p:cNvSpPr>
          <p:nvPr>
            <p:ph idx="1"/>
          </p:nvPr>
        </p:nvSpPr>
        <p:spPr>
          <a:xfrm>
            <a:off x="655321" y="2575034"/>
            <a:ext cx="5120113" cy="3462228"/>
          </a:xfrm>
        </p:spPr>
        <p:txBody>
          <a:bodyPr>
            <a:normAutofit/>
          </a:bodyPr>
          <a:lstStyle/>
          <a:p>
            <a:r>
              <a:rPr lang="es-CO" sz="1800">
                <a:latin typeface="Segoe UI Light" panose="020B0502040204020203" pitchFamily="34" charset="0"/>
                <a:cs typeface="Segoe UI Light" panose="020B0502040204020203" pitchFamily="34" charset="0"/>
              </a:rPr>
              <a:t>Json Online Editor</a:t>
            </a:r>
          </a:p>
          <a:p>
            <a:r>
              <a:rPr lang="es-CO" sz="1800">
                <a:latin typeface="Segoe UI Light" panose="020B0502040204020203" pitchFamily="34" charset="0"/>
                <a:cs typeface="Segoe UI Light" panose="020B0502040204020203" pitchFamily="34" charset="0"/>
              </a:rPr>
              <a:t>Json formatter </a:t>
            </a:r>
          </a:p>
          <a:p>
            <a:r>
              <a:rPr lang="es-CO" sz="1800">
                <a:latin typeface="Segoe UI Light" panose="020B0502040204020203" pitchFamily="34" charset="0"/>
                <a:cs typeface="Segoe UI Light" panose="020B0502040204020203" pitchFamily="34" charset="0"/>
              </a:rPr>
              <a:t>Online json editor</a:t>
            </a:r>
          </a:p>
          <a:p>
            <a:r>
              <a:rPr lang="es-CO" sz="1800">
                <a:latin typeface="Segoe UI Light" panose="020B0502040204020203" pitchFamily="34" charset="0"/>
                <a:cs typeface="Segoe UI Light" panose="020B0502040204020203" pitchFamily="34" charset="0"/>
              </a:rPr>
              <a:t>Json viewer</a:t>
            </a:r>
          </a:p>
          <a:p>
            <a:endParaRPr lang="es-CO" sz="1800"/>
          </a:p>
          <a:p>
            <a:endParaRPr lang="es-MX" sz="1800">
              <a:latin typeface="Segoe UI Light" panose="020B0502040204020203" pitchFamily="34" charset="0"/>
              <a:cs typeface="Segoe UI Light" panose="020B0502040204020203" pitchFamily="34" charset="0"/>
            </a:endParaRPr>
          </a:p>
        </p:txBody>
      </p:sp>
      <p:pic>
        <p:nvPicPr>
          <p:cNvPr id="10242" name="Picture 2" descr="Resultado de imagen para editors json">
            <a:extLst>
              <a:ext uri="{FF2B5EF4-FFF2-40B4-BE49-F238E27FC236}">
                <a16:creationId xmlns:a16="http://schemas.microsoft.com/office/drawing/2014/main" id="{09E31161-1D17-4398-B582-9EF192232D8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831" r="5114"/>
          <a:stretch/>
        </p:blipFill>
        <p:spPr bwMode="auto">
          <a:xfrm>
            <a:off x="5878849" y="10"/>
            <a:ext cx="6313150" cy="6857987"/>
          </a:xfrm>
          <a:custGeom>
            <a:avLst/>
            <a:gdLst>
              <a:gd name="connsiteX0" fmla="*/ 65565 w 6313150"/>
              <a:gd name="connsiteY0" fmla="*/ 0 h 6857997"/>
              <a:gd name="connsiteX1" fmla="*/ 6313150 w 6313150"/>
              <a:gd name="connsiteY1" fmla="*/ 0 h 6857997"/>
              <a:gd name="connsiteX2" fmla="*/ 6313150 w 6313150"/>
              <a:gd name="connsiteY2" fmla="*/ 6857997 h 6857997"/>
              <a:gd name="connsiteX3" fmla="*/ 3293946 w 6313150"/>
              <a:gd name="connsiteY3" fmla="*/ 6857997 h 6857997"/>
              <a:gd name="connsiteX4" fmla="*/ 3235857 w 6313150"/>
              <a:gd name="connsiteY4" fmla="*/ 6823061 h 6857997"/>
              <a:gd name="connsiteX5" fmla="*/ 0 w 6313150"/>
              <a:gd name="connsiteY5" fmla="*/ 951803 h 6857997"/>
              <a:gd name="connsiteX6" fmla="*/ 31536 w 6313150"/>
              <a:gd name="connsiteY6" fmla="*/ 285771 h 685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61184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2" name="Rectangle 71">
            <a:extLst>
              <a:ext uri="{FF2B5EF4-FFF2-40B4-BE49-F238E27FC236}">
                <a16:creationId xmlns:a16="http://schemas.microsoft.com/office/drawing/2014/main" id="{E4F9F79B-A093-478E-96B5-EE02BC93A8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76EF8FB3-674C-4EFB-888C-9D314F85FEE1}"/>
              </a:ext>
            </a:extLst>
          </p:cNvPr>
          <p:cNvSpPr>
            <a:spLocks noGrp="1"/>
          </p:cNvSpPr>
          <p:nvPr>
            <p:ph type="title"/>
          </p:nvPr>
        </p:nvSpPr>
        <p:spPr>
          <a:xfrm>
            <a:off x="640079" y="4526280"/>
            <a:ext cx="7410681" cy="1737360"/>
          </a:xfrm>
        </p:spPr>
        <p:txBody>
          <a:bodyPr>
            <a:normAutofit/>
          </a:bodyPr>
          <a:lstStyle/>
          <a:p>
            <a:r>
              <a:rPr lang="es-CO" sz="4800" b="1" dirty="0">
                <a:latin typeface="Segoe UI Light" panose="020B0502040204020203" pitchFamily="34" charset="0"/>
                <a:cs typeface="Segoe UI Light" panose="020B0502040204020203" pitchFamily="34" charset="0"/>
              </a:rPr>
              <a:t>Práctica</a:t>
            </a:r>
          </a:p>
        </p:txBody>
      </p:sp>
      <p:pic>
        <p:nvPicPr>
          <p:cNvPr id="11266" name="Picture 2" descr="Resultado de imagen para practice geek">
            <a:extLst>
              <a:ext uri="{FF2B5EF4-FFF2-40B4-BE49-F238E27FC236}">
                <a16:creationId xmlns:a16="http://schemas.microsoft.com/office/drawing/2014/main" id="{A429C403-7DFC-4DAB-89F7-99107686D7B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9792" b="1"/>
          <a:stretch/>
        </p:blipFill>
        <p:spPr bwMode="auto">
          <a:xfrm>
            <a:off x="6492114" y="10"/>
            <a:ext cx="5699887" cy="4059234"/>
          </a:xfrm>
          <a:custGeom>
            <a:avLst/>
            <a:gdLst>
              <a:gd name="connsiteX0" fmla="*/ 0 w 5699887"/>
              <a:gd name="connsiteY0" fmla="*/ 0 h 4059244"/>
              <a:gd name="connsiteX1" fmla="*/ 5699887 w 5699887"/>
              <a:gd name="connsiteY1" fmla="*/ 0 h 4059244"/>
              <a:gd name="connsiteX2" fmla="*/ 5699887 w 5699887"/>
              <a:gd name="connsiteY2" fmla="*/ 3944096 h 4059244"/>
              <a:gd name="connsiteX3" fmla="*/ 5525775 w 5699887"/>
              <a:gd name="connsiteY3" fmla="*/ 3980429 h 4059244"/>
              <a:gd name="connsiteX4" fmla="*/ 4663256 w 5699887"/>
              <a:gd name="connsiteY4" fmla="*/ 4059244 h 4059244"/>
              <a:gd name="connsiteX5" fmla="*/ 8566 w 5699887"/>
              <a:gd name="connsiteY5" fmla="*/ 67422 h 4059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99887" h="4059244">
                <a:moveTo>
                  <a:pt x="0" y="0"/>
                </a:moveTo>
                <a:lnTo>
                  <a:pt x="5699887" y="0"/>
                </a:lnTo>
                <a:lnTo>
                  <a:pt x="5699887" y="3944096"/>
                </a:lnTo>
                <a:lnTo>
                  <a:pt x="5525775" y="3980429"/>
                </a:lnTo>
                <a:cubicBezTo>
                  <a:pt x="5246154" y="4032190"/>
                  <a:pt x="4957865" y="4059244"/>
                  <a:pt x="4663256" y="4059244"/>
                </a:cubicBezTo>
                <a:cubicBezTo>
                  <a:pt x="2306390" y="4059244"/>
                  <a:pt x="353936" y="2327747"/>
                  <a:pt x="8566" y="67422"/>
                </a:cubicBezTo>
                <a:close/>
              </a:path>
            </a:pathLst>
          </a:custGeom>
          <a:noFill/>
          <a:extLst>
            <a:ext uri="{909E8E84-426E-40DD-AFC4-6F175D3DCCD1}">
              <a14:hiddenFill xmlns:a14="http://schemas.microsoft.com/office/drawing/2010/main">
                <a:solidFill>
                  <a:srgbClr val="FFFFFF"/>
                </a:solidFill>
              </a14:hiddenFill>
            </a:ext>
          </a:extLst>
        </p:spPr>
      </p:pic>
      <p:cxnSp>
        <p:nvCxnSpPr>
          <p:cNvPr id="74" name="Straight Connector 73">
            <a:extLst>
              <a:ext uri="{FF2B5EF4-FFF2-40B4-BE49-F238E27FC236}">
                <a16:creationId xmlns:a16="http://schemas.microsoft.com/office/drawing/2014/main" id="{D4C22394-EBC2-4FAF-A555-6C02D589EED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16200000">
            <a:off x="1508760" y="3431556"/>
            <a:ext cx="0" cy="1737360"/>
          </a:xfrm>
          <a:prstGeom prst="line">
            <a:avLst/>
          </a:prstGeom>
          <a:ln w="19050" cap="sq">
            <a:solidFill>
              <a:schemeClr val="tx1"/>
            </a:solidFill>
          </a:ln>
        </p:spPr>
        <p:style>
          <a:lnRef idx="1">
            <a:schemeClr val="accent1"/>
          </a:lnRef>
          <a:fillRef idx="0">
            <a:schemeClr val="accent1"/>
          </a:fillRef>
          <a:effectRef idx="0">
            <a:schemeClr val="accent1"/>
          </a:effectRef>
          <a:fontRef idx="minor">
            <a:schemeClr val="tx1"/>
          </a:fontRef>
        </p:style>
      </p:cxnSp>
      <p:sp>
        <p:nvSpPr>
          <p:cNvPr id="76" name="Oval 75">
            <a:extLst>
              <a:ext uri="{FF2B5EF4-FFF2-40B4-BE49-F238E27FC236}">
                <a16:creationId xmlns:a16="http://schemas.microsoft.com/office/drawing/2014/main" id="{F7194F93-1F71-4A70-9DF1-28F1837711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01147" y="5004581"/>
            <a:ext cx="962395" cy="962395"/>
          </a:xfrm>
          <a:prstGeom prst="ellipse">
            <a:avLst/>
          </a:prstGeom>
          <a:solidFill>
            <a:srgbClr val="3438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9BBC0C84-DC2A-43AE-9576-0A44295E8B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63725" y="4865965"/>
            <a:ext cx="293695" cy="293695"/>
          </a:xfrm>
          <a:prstGeom prst="ellipse">
            <a:avLst/>
          </a:prstGeom>
          <a:solidFill>
            <a:srgbClr val="F49D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uadroTexto 5">
            <a:extLst>
              <a:ext uri="{FF2B5EF4-FFF2-40B4-BE49-F238E27FC236}">
                <a16:creationId xmlns:a16="http://schemas.microsoft.com/office/drawing/2014/main" id="{DD878F16-C776-447A-9BDB-D38D5C80D0FA}"/>
              </a:ext>
            </a:extLst>
          </p:cNvPr>
          <p:cNvSpPr txBox="1"/>
          <p:nvPr/>
        </p:nvSpPr>
        <p:spPr>
          <a:xfrm>
            <a:off x="660751" y="993427"/>
            <a:ext cx="6051978" cy="3785652"/>
          </a:xfrm>
          <a:prstGeom prst="rect">
            <a:avLst/>
          </a:prstGeom>
          <a:noFill/>
        </p:spPr>
        <p:txBody>
          <a:bodyPr wrap="none" rtlCol="0">
            <a:spAutoFit/>
          </a:bodyPr>
          <a:lstStyle/>
          <a:p>
            <a:r>
              <a:rPr lang="es-CO" sz="2000" dirty="0">
                <a:latin typeface="Segoe UI Light" panose="020B0502040204020203" pitchFamily="34" charset="0"/>
                <a:cs typeface="Segoe UI Light" panose="020B0502040204020203" pitchFamily="34" charset="0"/>
              </a:rPr>
              <a:t>Construir un </a:t>
            </a:r>
            <a:r>
              <a:rPr lang="es-CO" sz="2000" dirty="0" err="1">
                <a:latin typeface="Segoe UI Light" panose="020B0502040204020203" pitchFamily="34" charset="0"/>
                <a:cs typeface="Segoe UI Light" panose="020B0502040204020203" pitchFamily="34" charset="0"/>
              </a:rPr>
              <a:t>Json</a:t>
            </a:r>
            <a:r>
              <a:rPr lang="es-CO" sz="2000" dirty="0">
                <a:latin typeface="Segoe UI Light" panose="020B0502040204020203" pitchFamily="34" charset="0"/>
                <a:cs typeface="Segoe UI Light" panose="020B0502040204020203" pitchFamily="34" charset="0"/>
              </a:rPr>
              <a:t> con la siguiente información. </a:t>
            </a:r>
          </a:p>
          <a:p>
            <a:endParaRPr lang="es-CO" sz="2000" dirty="0">
              <a:latin typeface="Segoe UI Light" panose="020B0502040204020203" pitchFamily="34" charset="0"/>
              <a:cs typeface="Segoe UI Light" panose="020B0502040204020203" pitchFamily="34" charset="0"/>
            </a:endParaRPr>
          </a:p>
          <a:p>
            <a:r>
              <a:rPr lang="es-CO" sz="2000" b="1" dirty="0">
                <a:effectLst>
                  <a:outerShdw blurRad="38100" dist="38100" dir="2700000" algn="tl">
                    <a:srgbClr val="000000">
                      <a:alpha val="43137"/>
                    </a:srgbClr>
                  </a:outerShdw>
                </a:effectLst>
                <a:latin typeface="Segoe UI Light" panose="020B0502040204020203" pitchFamily="34" charset="0"/>
                <a:cs typeface="Segoe UI Light" panose="020B0502040204020203" pitchFamily="34" charset="0"/>
              </a:rPr>
              <a:t>Cabeceras</a:t>
            </a:r>
          </a:p>
          <a:p>
            <a:r>
              <a:rPr lang="es-CO" sz="2000" dirty="0">
                <a:latin typeface="Segoe UI Light" panose="020B0502040204020203" pitchFamily="34" charset="0"/>
                <a:cs typeface="Segoe UI Light" panose="020B0502040204020203" pitchFamily="34" charset="0"/>
              </a:rPr>
              <a:t>Título, Autor, Genero</a:t>
            </a:r>
          </a:p>
          <a:p>
            <a:endParaRPr lang="es-CO" sz="2000" dirty="0">
              <a:latin typeface="Segoe UI Light" panose="020B0502040204020203" pitchFamily="34" charset="0"/>
              <a:cs typeface="Segoe UI Light" panose="020B0502040204020203" pitchFamily="34" charset="0"/>
            </a:endParaRPr>
          </a:p>
          <a:p>
            <a:r>
              <a:rPr lang="es-CO" sz="2000" b="1" dirty="0">
                <a:effectLst>
                  <a:outerShdw blurRad="38100" dist="38100" dir="2700000" algn="tl">
                    <a:srgbClr val="000000">
                      <a:alpha val="43137"/>
                    </a:srgbClr>
                  </a:outerShdw>
                </a:effectLst>
                <a:latin typeface="Segoe UI Light" panose="020B0502040204020203" pitchFamily="34" charset="0"/>
                <a:cs typeface="Segoe UI Light" panose="020B0502040204020203" pitchFamily="34" charset="0"/>
              </a:rPr>
              <a:t>Detalle</a:t>
            </a:r>
          </a:p>
          <a:p>
            <a:r>
              <a:rPr lang="es-CO" sz="2000" dirty="0">
                <a:latin typeface="Segoe UI Light" panose="020B0502040204020203" pitchFamily="34" charset="0"/>
                <a:cs typeface="Segoe UI Light" panose="020B0502040204020203" pitchFamily="34" charset="0"/>
              </a:rPr>
              <a:t>Publicación, Año de publicación, ISBN, Idioma, Páginas</a:t>
            </a:r>
          </a:p>
          <a:p>
            <a:endParaRPr lang="es-CO" sz="2000" dirty="0">
              <a:latin typeface="Segoe UI Light" panose="020B0502040204020203" pitchFamily="34" charset="0"/>
              <a:cs typeface="Segoe UI Light" panose="020B0502040204020203" pitchFamily="34" charset="0"/>
            </a:endParaRPr>
          </a:p>
          <a:p>
            <a:r>
              <a:rPr lang="es-CO" sz="2000" b="1" dirty="0">
                <a:effectLst>
                  <a:outerShdw blurRad="38100" dist="38100" dir="2700000" algn="tl">
                    <a:srgbClr val="000000">
                      <a:alpha val="43137"/>
                    </a:srgbClr>
                  </a:outerShdw>
                </a:effectLst>
                <a:latin typeface="Segoe UI Light" panose="020B0502040204020203" pitchFamily="34" charset="0"/>
                <a:cs typeface="Segoe UI Light" panose="020B0502040204020203" pitchFamily="34" charset="0"/>
              </a:rPr>
              <a:t>Precios (* este debe ser un arreglo)</a:t>
            </a:r>
          </a:p>
          <a:p>
            <a:r>
              <a:rPr lang="es-CO" sz="2000" dirty="0">
                <a:latin typeface="Segoe UI Light" panose="020B0502040204020203" pitchFamily="34" charset="0"/>
                <a:cs typeface="Segoe UI Light" panose="020B0502040204020203" pitchFamily="34" charset="0"/>
              </a:rPr>
              <a:t>Tipo distribución, precio</a:t>
            </a:r>
          </a:p>
          <a:p>
            <a:endParaRPr lang="es-CO" sz="2000" dirty="0">
              <a:latin typeface="Segoe UI Light" panose="020B0502040204020203" pitchFamily="34" charset="0"/>
              <a:cs typeface="Segoe UI Light" panose="020B0502040204020203" pitchFamily="34" charset="0"/>
            </a:endParaRPr>
          </a:p>
          <a:p>
            <a:endParaRPr lang="es-CO" sz="20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5626036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6EF8FB3-674C-4EFB-888C-9D314F85FEE1}"/>
              </a:ext>
            </a:extLst>
          </p:cNvPr>
          <p:cNvSpPr>
            <a:spLocks noGrp="1"/>
          </p:cNvSpPr>
          <p:nvPr>
            <p:ph type="title"/>
          </p:nvPr>
        </p:nvSpPr>
        <p:spPr>
          <a:xfrm>
            <a:off x="655320" y="1129624"/>
            <a:ext cx="5120114" cy="1692794"/>
          </a:xfrm>
        </p:spPr>
        <p:txBody>
          <a:bodyPr>
            <a:normAutofit/>
          </a:bodyPr>
          <a:lstStyle/>
          <a:p>
            <a:r>
              <a:rPr lang="es-CO" b="1" dirty="0" err="1">
                <a:latin typeface="Segoe UI Light" panose="020B0502040204020203" pitchFamily="34" charset="0"/>
                <a:cs typeface="Segoe UI Light" panose="020B0502040204020203" pitchFamily="34" charset="0"/>
              </a:rPr>
              <a:t>Json</a:t>
            </a:r>
            <a:r>
              <a:rPr lang="es-CO" b="1" dirty="0">
                <a:latin typeface="Segoe UI Light" panose="020B0502040204020203" pitchFamily="34" charset="0"/>
                <a:cs typeface="Segoe UI Light" panose="020B0502040204020203" pitchFamily="34" charset="0"/>
              </a:rPr>
              <a:t> + </a:t>
            </a:r>
            <a:r>
              <a:rPr lang="es-CO" b="1" dirty="0" err="1">
                <a:latin typeface="Segoe UI Light" panose="020B0502040204020203" pitchFamily="34" charset="0"/>
                <a:cs typeface="Segoe UI Light" panose="020B0502040204020203" pitchFamily="34" charset="0"/>
              </a:rPr>
              <a:t>Javascript</a:t>
            </a:r>
            <a:endParaRPr lang="es-CO" b="1" dirty="0">
              <a:latin typeface="Segoe UI Light" panose="020B0502040204020203" pitchFamily="34" charset="0"/>
              <a:cs typeface="Segoe UI Light" panose="020B0502040204020203" pitchFamily="34" charset="0"/>
            </a:endParaRPr>
          </a:p>
        </p:txBody>
      </p:sp>
      <p:cxnSp>
        <p:nvCxnSpPr>
          <p:cNvPr id="10244" name="Straight Arrow Connector 134">
            <a:extLst>
              <a:ext uri="{FF2B5EF4-FFF2-40B4-BE49-F238E27FC236}">
                <a16:creationId xmlns:a16="http://schemas.microsoft.com/office/drawing/2014/main" id="{E4A809D5-3600-46D4-A466-67F2349A54F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55320" y="2316480"/>
            <a:ext cx="45720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pic>
        <p:nvPicPr>
          <p:cNvPr id="10242" name="Picture 2" descr="Resultado de imagen para editors json">
            <a:extLst>
              <a:ext uri="{FF2B5EF4-FFF2-40B4-BE49-F238E27FC236}">
                <a16:creationId xmlns:a16="http://schemas.microsoft.com/office/drawing/2014/main" id="{09E31161-1D17-4398-B582-9EF192232D8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831" r="5114"/>
          <a:stretch/>
        </p:blipFill>
        <p:spPr bwMode="auto">
          <a:xfrm>
            <a:off x="5878849" y="10"/>
            <a:ext cx="6313150" cy="6857987"/>
          </a:xfrm>
          <a:custGeom>
            <a:avLst/>
            <a:gdLst>
              <a:gd name="connsiteX0" fmla="*/ 65565 w 6313150"/>
              <a:gd name="connsiteY0" fmla="*/ 0 h 6857997"/>
              <a:gd name="connsiteX1" fmla="*/ 6313150 w 6313150"/>
              <a:gd name="connsiteY1" fmla="*/ 0 h 6857997"/>
              <a:gd name="connsiteX2" fmla="*/ 6313150 w 6313150"/>
              <a:gd name="connsiteY2" fmla="*/ 6857997 h 6857997"/>
              <a:gd name="connsiteX3" fmla="*/ 3293946 w 6313150"/>
              <a:gd name="connsiteY3" fmla="*/ 6857997 h 6857997"/>
              <a:gd name="connsiteX4" fmla="*/ 3235857 w 6313150"/>
              <a:gd name="connsiteY4" fmla="*/ 6823061 h 6857997"/>
              <a:gd name="connsiteX5" fmla="*/ 0 w 6313150"/>
              <a:gd name="connsiteY5" fmla="*/ 951803 h 6857997"/>
              <a:gd name="connsiteX6" fmla="*/ 31536 w 6313150"/>
              <a:gd name="connsiteY6" fmla="*/ 285771 h 685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sp>
        <p:nvSpPr>
          <p:cNvPr id="7" name="Rectangle 2">
            <a:extLst>
              <a:ext uri="{FF2B5EF4-FFF2-40B4-BE49-F238E27FC236}">
                <a16:creationId xmlns:a16="http://schemas.microsoft.com/office/drawing/2014/main" id="{A82AA2A0-E332-4AB9-AEE5-032CB70BA7EE}"/>
              </a:ext>
            </a:extLst>
          </p:cNvPr>
          <p:cNvSpPr>
            <a:spLocks noChangeArrowheads="1"/>
          </p:cNvSpPr>
          <p:nvPr/>
        </p:nvSpPr>
        <p:spPr bwMode="auto">
          <a:xfrm>
            <a:off x="758735" y="2822418"/>
            <a:ext cx="5507154" cy="861774"/>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s-CO" altLang="es-CO" sz="2400" dirty="0" err="1">
                <a:solidFill>
                  <a:srgbClr val="333333"/>
                </a:solidFill>
                <a:latin typeface="Consolas" panose="020B0609020204030204" pitchFamily="49" charset="0"/>
              </a:rPr>
              <a:t>var</a:t>
            </a:r>
            <a:r>
              <a:rPr lang="es-CO" altLang="es-CO" sz="2400" dirty="0">
                <a:solidFill>
                  <a:srgbClr val="333333"/>
                </a:solidFill>
                <a:latin typeface="Consolas" panose="020B0609020204030204" pitchFamily="49" charset="0"/>
              </a:rPr>
              <a:t> </a:t>
            </a:r>
            <a:r>
              <a:rPr lang="es-CO" altLang="es-CO" sz="2400" dirty="0" err="1">
                <a:solidFill>
                  <a:srgbClr val="333333"/>
                </a:solidFill>
                <a:latin typeface="Consolas" panose="020B0609020204030204" pitchFamily="49" charset="0"/>
              </a:rPr>
              <a:t>code</a:t>
            </a:r>
            <a:r>
              <a:rPr lang="es-CO" altLang="es-CO" sz="2400" dirty="0">
                <a:solidFill>
                  <a:srgbClr val="333333"/>
                </a:solidFill>
                <a:latin typeface="Consolas" panose="020B0609020204030204" pitchFamily="49" charset="0"/>
              </a:rPr>
              <a:t> = “{“</a:t>
            </a:r>
            <a:r>
              <a:rPr lang="es-CO" altLang="es-CO" sz="2400" dirty="0" err="1">
                <a:solidFill>
                  <a:srgbClr val="333333"/>
                </a:solidFill>
                <a:latin typeface="Consolas" panose="020B0609020204030204" pitchFamily="49" charset="0"/>
              </a:rPr>
              <a:t>name</a:t>
            </a:r>
            <a:r>
              <a:rPr lang="es-CO" altLang="es-CO" sz="2400" dirty="0">
                <a:solidFill>
                  <a:srgbClr val="333333"/>
                </a:solidFill>
                <a:latin typeface="Consolas" panose="020B0609020204030204" pitchFamily="49" charset="0"/>
              </a:rPr>
              <a:t>” : “Spock”}”</a:t>
            </a:r>
            <a:endParaRPr kumimoji="0" lang="es-CO" altLang="es-CO" sz="2400" b="0" i="0" u="none" strike="noStrike" cap="none" normalizeH="0" baseline="0" dirty="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CO" altLang="es-CO" sz="2400" b="0" i="0" u="none" strike="noStrike" cap="none" normalizeH="0" baseline="0" dirty="0" err="1">
                <a:ln>
                  <a:noFill/>
                </a:ln>
                <a:solidFill>
                  <a:srgbClr val="333333"/>
                </a:solidFill>
                <a:effectLst/>
                <a:latin typeface="Consolas" panose="020B0609020204030204" pitchFamily="49" charset="0"/>
              </a:rPr>
              <a:t>JSON</a:t>
            </a:r>
            <a:r>
              <a:rPr kumimoji="0" lang="es-CO" altLang="es-CO" sz="2400" b="0" i="0" u="none" strike="noStrike" cap="none" normalizeH="0" baseline="0" dirty="0" err="1">
                <a:ln>
                  <a:noFill/>
                </a:ln>
                <a:solidFill>
                  <a:srgbClr val="999999"/>
                </a:solidFill>
                <a:effectLst/>
                <a:latin typeface="Consolas" panose="020B0609020204030204" pitchFamily="49" charset="0"/>
              </a:rPr>
              <a:t>.</a:t>
            </a:r>
            <a:r>
              <a:rPr kumimoji="0" lang="es-CO" altLang="es-CO" sz="2400" b="0" i="0" u="none" strike="noStrike" cap="none" normalizeH="0" baseline="0" dirty="0" err="1">
                <a:ln>
                  <a:noFill/>
                </a:ln>
                <a:solidFill>
                  <a:srgbClr val="DD4A68"/>
                </a:solidFill>
                <a:effectLst/>
                <a:latin typeface="Consolas" panose="020B0609020204030204" pitchFamily="49" charset="0"/>
              </a:rPr>
              <a:t>parse</a:t>
            </a:r>
            <a:r>
              <a:rPr kumimoji="0" lang="es-CO" altLang="es-CO" sz="2400" b="0" i="0" u="none" strike="noStrike" cap="none" normalizeH="0" baseline="0" dirty="0">
                <a:ln>
                  <a:noFill/>
                </a:ln>
                <a:solidFill>
                  <a:srgbClr val="999999"/>
                </a:solidFill>
                <a:effectLst/>
                <a:latin typeface="Consolas" panose="020B0609020204030204" pitchFamily="49" charset="0"/>
              </a:rPr>
              <a:t>(</a:t>
            </a:r>
            <a:r>
              <a:rPr kumimoji="0" lang="es-CO" altLang="es-CO" sz="2400" b="0" i="0" u="none" strike="noStrike" cap="none" normalizeH="0" baseline="0" dirty="0" err="1">
                <a:ln>
                  <a:noFill/>
                </a:ln>
                <a:solidFill>
                  <a:srgbClr val="333333"/>
                </a:solidFill>
                <a:effectLst/>
                <a:latin typeface="Consolas" panose="020B0609020204030204" pitchFamily="49" charset="0"/>
              </a:rPr>
              <a:t>code</a:t>
            </a:r>
            <a:r>
              <a:rPr kumimoji="0" lang="es-CO" altLang="es-CO" sz="2400" b="0" i="0" u="none" strike="noStrike" cap="none" normalizeH="0" baseline="0" dirty="0">
                <a:ln>
                  <a:noFill/>
                </a:ln>
                <a:solidFill>
                  <a:srgbClr val="999999"/>
                </a:solidFill>
                <a:effectLst/>
                <a:latin typeface="Consolas" panose="020B0609020204030204" pitchFamily="49" charset="0"/>
              </a:rPr>
              <a:t>)</a:t>
            </a:r>
            <a:r>
              <a:rPr kumimoji="0" lang="es-CO" altLang="es-CO" sz="3200" b="0" i="0" u="none" strike="noStrike" cap="none" normalizeH="0" baseline="0" dirty="0">
                <a:ln>
                  <a:noFill/>
                </a:ln>
                <a:solidFill>
                  <a:schemeClr val="tx1"/>
                </a:solidFill>
                <a:effectLst/>
              </a:rPr>
              <a:t> </a:t>
            </a:r>
            <a:endParaRPr kumimoji="0" lang="es-CO" altLang="es-CO" sz="4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463717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6EF8FB3-674C-4EFB-888C-9D314F85FEE1}"/>
              </a:ext>
            </a:extLst>
          </p:cNvPr>
          <p:cNvSpPr>
            <a:spLocks noGrp="1"/>
          </p:cNvSpPr>
          <p:nvPr>
            <p:ph type="title"/>
          </p:nvPr>
        </p:nvSpPr>
        <p:spPr>
          <a:xfrm>
            <a:off x="655320" y="1129624"/>
            <a:ext cx="5120114" cy="1692794"/>
          </a:xfrm>
        </p:spPr>
        <p:txBody>
          <a:bodyPr>
            <a:normAutofit/>
          </a:bodyPr>
          <a:lstStyle/>
          <a:p>
            <a:r>
              <a:rPr lang="es-CO" b="1" dirty="0" err="1">
                <a:latin typeface="Segoe UI Light" panose="020B0502040204020203" pitchFamily="34" charset="0"/>
                <a:cs typeface="Segoe UI Light" panose="020B0502040204020203" pitchFamily="34" charset="0"/>
              </a:rPr>
              <a:t>Json</a:t>
            </a:r>
            <a:r>
              <a:rPr lang="es-CO" b="1" dirty="0">
                <a:latin typeface="Segoe UI Light" panose="020B0502040204020203" pitchFamily="34" charset="0"/>
                <a:cs typeface="Segoe UI Light" panose="020B0502040204020203" pitchFamily="34" charset="0"/>
              </a:rPr>
              <a:t> + </a:t>
            </a:r>
            <a:r>
              <a:rPr lang="es-CO" b="1" dirty="0" err="1">
                <a:latin typeface="Segoe UI Light" panose="020B0502040204020203" pitchFamily="34" charset="0"/>
                <a:cs typeface="Segoe UI Light" panose="020B0502040204020203" pitchFamily="34" charset="0"/>
              </a:rPr>
              <a:t>Javascript</a:t>
            </a:r>
            <a:endParaRPr lang="es-CO" b="1" dirty="0">
              <a:latin typeface="Segoe UI Light" panose="020B0502040204020203" pitchFamily="34" charset="0"/>
              <a:cs typeface="Segoe UI Light" panose="020B0502040204020203" pitchFamily="34" charset="0"/>
            </a:endParaRPr>
          </a:p>
        </p:txBody>
      </p:sp>
      <p:cxnSp>
        <p:nvCxnSpPr>
          <p:cNvPr id="10244" name="Straight Arrow Connector 134">
            <a:extLst>
              <a:ext uri="{FF2B5EF4-FFF2-40B4-BE49-F238E27FC236}">
                <a16:creationId xmlns:a16="http://schemas.microsoft.com/office/drawing/2014/main" id="{E4A809D5-3600-46D4-A466-67F2349A54F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55320" y="2316480"/>
            <a:ext cx="45720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pic>
        <p:nvPicPr>
          <p:cNvPr id="10242" name="Picture 2" descr="Resultado de imagen para editors json">
            <a:extLst>
              <a:ext uri="{FF2B5EF4-FFF2-40B4-BE49-F238E27FC236}">
                <a16:creationId xmlns:a16="http://schemas.microsoft.com/office/drawing/2014/main" id="{09E31161-1D17-4398-B582-9EF192232D8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831" r="5114"/>
          <a:stretch/>
        </p:blipFill>
        <p:spPr bwMode="auto">
          <a:xfrm>
            <a:off x="5878849" y="10"/>
            <a:ext cx="6313150" cy="6857987"/>
          </a:xfrm>
          <a:custGeom>
            <a:avLst/>
            <a:gdLst>
              <a:gd name="connsiteX0" fmla="*/ 65565 w 6313150"/>
              <a:gd name="connsiteY0" fmla="*/ 0 h 6857997"/>
              <a:gd name="connsiteX1" fmla="*/ 6313150 w 6313150"/>
              <a:gd name="connsiteY1" fmla="*/ 0 h 6857997"/>
              <a:gd name="connsiteX2" fmla="*/ 6313150 w 6313150"/>
              <a:gd name="connsiteY2" fmla="*/ 6857997 h 6857997"/>
              <a:gd name="connsiteX3" fmla="*/ 3293946 w 6313150"/>
              <a:gd name="connsiteY3" fmla="*/ 6857997 h 6857997"/>
              <a:gd name="connsiteX4" fmla="*/ 3235857 w 6313150"/>
              <a:gd name="connsiteY4" fmla="*/ 6823061 h 6857997"/>
              <a:gd name="connsiteX5" fmla="*/ 0 w 6313150"/>
              <a:gd name="connsiteY5" fmla="*/ 951803 h 6857997"/>
              <a:gd name="connsiteX6" fmla="*/ 31536 w 6313150"/>
              <a:gd name="connsiteY6" fmla="*/ 285771 h 685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sp>
        <p:nvSpPr>
          <p:cNvPr id="6" name="Rectangle 3">
            <a:extLst>
              <a:ext uri="{FF2B5EF4-FFF2-40B4-BE49-F238E27FC236}">
                <a16:creationId xmlns:a16="http://schemas.microsoft.com/office/drawing/2014/main" id="{DF253298-0D55-4F4F-B081-EB561A6D2510}"/>
              </a:ext>
            </a:extLst>
          </p:cNvPr>
          <p:cNvSpPr>
            <a:spLocks noChangeArrowheads="1"/>
          </p:cNvSpPr>
          <p:nvPr/>
        </p:nvSpPr>
        <p:spPr bwMode="auto">
          <a:xfrm>
            <a:off x="721040" y="3241566"/>
            <a:ext cx="5374960" cy="2277547"/>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CO" altLang="es-CO" sz="1600" b="0" i="0" u="none" strike="noStrike" cap="none" normalizeH="0" baseline="0" dirty="0" err="1">
                <a:ln>
                  <a:noFill/>
                </a:ln>
                <a:solidFill>
                  <a:srgbClr val="333333"/>
                </a:solidFill>
                <a:effectLst/>
                <a:latin typeface="Consolas" panose="020B0609020204030204" pitchFamily="49" charset="0"/>
              </a:rPr>
              <a:t>JSON</a:t>
            </a:r>
            <a:r>
              <a:rPr kumimoji="0" lang="es-CO" altLang="es-CO" sz="1600" b="0" i="0" u="none" strike="noStrike" cap="none" normalizeH="0" baseline="0" dirty="0" err="1">
                <a:ln>
                  <a:noFill/>
                </a:ln>
                <a:solidFill>
                  <a:srgbClr val="999999"/>
                </a:solidFill>
                <a:effectLst/>
                <a:latin typeface="Consolas" panose="020B0609020204030204" pitchFamily="49" charset="0"/>
              </a:rPr>
              <a:t>.</a:t>
            </a:r>
            <a:r>
              <a:rPr kumimoji="0" lang="es-CO" altLang="es-CO" sz="1600" b="0" i="0" u="none" strike="noStrike" cap="none" normalizeH="0" baseline="0" dirty="0" err="1">
                <a:ln>
                  <a:noFill/>
                </a:ln>
                <a:solidFill>
                  <a:srgbClr val="DD4A68"/>
                </a:solidFill>
                <a:effectLst/>
                <a:latin typeface="Consolas" panose="020B0609020204030204" pitchFamily="49" charset="0"/>
              </a:rPr>
              <a:t>stringify</a:t>
            </a:r>
            <a:r>
              <a:rPr kumimoji="0" lang="es-CO" altLang="es-CO" sz="1600" b="0" i="0" u="none" strike="noStrike" cap="none" normalizeH="0" baseline="0" dirty="0">
                <a:ln>
                  <a:noFill/>
                </a:ln>
                <a:solidFill>
                  <a:srgbClr val="999999"/>
                </a:solidFill>
                <a:effectLst/>
                <a:latin typeface="Consolas" panose="020B0609020204030204" pitchFamily="49" charset="0"/>
              </a:rPr>
              <a:t>({});</a:t>
            </a:r>
            <a:r>
              <a:rPr kumimoji="0" lang="es-CO" altLang="es-CO" sz="1600" b="0" i="0" u="none" strike="noStrike" cap="none" normalizeH="0" baseline="0" dirty="0">
                <a:ln>
                  <a:noFill/>
                </a:ln>
                <a:solidFill>
                  <a:srgbClr val="333333"/>
                </a:solidFill>
                <a:effectLst/>
                <a:latin typeface="Consolas" panose="020B0609020204030204" pitchFamily="49" charset="0"/>
              </a:rPr>
              <a:t> </a:t>
            </a:r>
            <a:r>
              <a:rPr kumimoji="0" lang="es-CO" altLang="es-CO" sz="1600" b="0" i="0" u="none" strike="noStrike" cap="none" normalizeH="0" baseline="0" dirty="0">
                <a:ln>
                  <a:noFill/>
                </a:ln>
                <a:solidFill>
                  <a:srgbClr val="708090"/>
                </a:solidFill>
                <a:effectLst/>
                <a:latin typeface="Consolas" panose="020B0609020204030204" pitchFamily="49" charset="0"/>
              </a:rPr>
              <a:t>// '{}’</a:t>
            </a:r>
            <a:r>
              <a:rPr kumimoji="0" lang="es-CO" altLang="es-CO" sz="1600" b="0" i="0" u="none" strike="noStrike" cap="none" normalizeH="0" baseline="0" dirty="0">
                <a:ln>
                  <a:noFill/>
                </a:ln>
                <a:solidFill>
                  <a:srgbClr val="333333"/>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s-CO" altLang="es-CO" sz="1600" b="0" i="0" u="none" strike="noStrike" cap="none" normalizeH="0" baseline="0" dirty="0" err="1">
                <a:ln>
                  <a:noFill/>
                </a:ln>
                <a:solidFill>
                  <a:srgbClr val="333333"/>
                </a:solidFill>
                <a:effectLst/>
                <a:latin typeface="Consolas" panose="020B0609020204030204" pitchFamily="49" charset="0"/>
              </a:rPr>
              <a:t>JSON</a:t>
            </a:r>
            <a:r>
              <a:rPr kumimoji="0" lang="es-CO" altLang="es-CO" sz="1600" b="0" i="0" u="none" strike="noStrike" cap="none" normalizeH="0" baseline="0" dirty="0" err="1">
                <a:ln>
                  <a:noFill/>
                </a:ln>
                <a:solidFill>
                  <a:srgbClr val="999999"/>
                </a:solidFill>
                <a:effectLst/>
                <a:latin typeface="Consolas" panose="020B0609020204030204" pitchFamily="49" charset="0"/>
              </a:rPr>
              <a:t>.</a:t>
            </a:r>
            <a:r>
              <a:rPr kumimoji="0" lang="es-CO" altLang="es-CO" sz="1600" b="0" i="0" u="none" strike="noStrike" cap="none" normalizeH="0" baseline="0" dirty="0" err="1">
                <a:ln>
                  <a:noFill/>
                </a:ln>
                <a:solidFill>
                  <a:srgbClr val="DD4A68"/>
                </a:solidFill>
                <a:effectLst/>
                <a:latin typeface="Consolas" panose="020B0609020204030204" pitchFamily="49" charset="0"/>
              </a:rPr>
              <a:t>stringify</a:t>
            </a:r>
            <a:r>
              <a:rPr kumimoji="0" lang="es-CO" altLang="es-CO" sz="1600" b="0" i="0" u="none" strike="noStrike" cap="none" normalizeH="0" baseline="0" dirty="0">
                <a:ln>
                  <a:noFill/>
                </a:ln>
                <a:solidFill>
                  <a:srgbClr val="999999"/>
                </a:solidFill>
                <a:effectLst/>
                <a:latin typeface="Consolas" panose="020B0609020204030204" pitchFamily="49" charset="0"/>
              </a:rPr>
              <a:t>(</a:t>
            </a:r>
            <a:r>
              <a:rPr kumimoji="0" lang="es-CO" altLang="es-CO" sz="1600" b="0" i="0" u="none" strike="noStrike" cap="none" normalizeH="0" baseline="0" dirty="0">
                <a:ln>
                  <a:noFill/>
                </a:ln>
                <a:solidFill>
                  <a:srgbClr val="0077AA"/>
                </a:solidFill>
                <a:effectLst/>
                <a:latin typeface="Consolas" panose="020B0609020204030204" pitchFamily="49" charset="0"/>
              </a:rPr>
              <a:t>true</a:t>
            </a:r>
            <a:r>
              <a:rPr kumimoji="0" lang="es-CO" altLang="es-CO" sz="1600" b="0" i="0" u="none" strike="noStrike" cap="none" normalizeH="0" baseline="0" dirty="0">
                <a:ln>
                  <a:noFill/>
                </a:ln>
                <a:solidFill>
                  <a:srgbClr val="999999"/>
                </a:solidFill>
                <a:effectLst/>
                <a:latin typeface="Consolas" panose="020B0609020204030204" pitchFamily="49" charset="0"/>
              </a:rPr>
              <a:t>);</a:t>
            </a:r>
            <a:r>
              <a:rPr kumimoji="0" lang="es-CO" altLang="es-CO" sz="1600" b="0" i="0" u="none" strike="noStrike" cap="none" normalizeH="0" baseline="0" dirty="0">
                <a:ln>
                  <a:noFill/>
                </a:ln>
                <a:solidFill>
                  <a:srgbClr val="333333"/>
                </a:solidFill>
                <a:effectLst/>
                <a:latin typeface="Consolas" panose="020B0609020204030204" pitchFamily="49" charset="0"/>
              </a:rPr>
              <a:t> </a:t>
            </a:r>
            <a:r>
              <a:rPr kumimoji="0" lang="es-CO" altLang="es-CO" sz="1600" b="0" i="0" u="none" strike="noStrike" cap="none" normalizeH="0" baseline="0" dirty="0">
                <a:ln>
                  <a:noFill/>
                </a:ln>
                <a:solidFill>
                  <a:srgbClr val="708090"/>
                </a:solidFill>
                <a:effectLst/>
                <a:latin typeface="Consolas" panose="020B0609020204030204" pitchFamily="49" charset="0"/>
              </a:rPr>
              <a:t>// 'true'</a:t>
            </a:r>
            <a:r>
              <a:rPr kumimoji="0" lang="es-CO" altLang="es-CO" sz="1600" b="0" i="0" u="none" strike="noStrike" cap="none" normalizeH="0" baseline="0" dirty="0">
                <a:ln>
                  <a:noFill/>
                </a:ln>
                <a:solidFill>
                  <a:srgbClr val="333333"/>
                </a:solidFill>
                <a:effectLst/>
                <a:latin typeface="Consolas" panose="020B0609020204030204" pitchFamily="49" charset="0"/>
              </a:rPr>
              <a:t> </a:t>
            </a:r>
            <a:r>
              <a:rPr kumimoji="0" lang="es-CO" altLang="es-CO" sz="1600" b="0" i="0" u="none" strike="noStrike" cap="none" normalizeH="0" baseline="0" dirty="0" err="1">
                <a:ln>
                  <a:noFill/>
                </a:ln>
                <a:solidFill>
                  <a:srgbClr val="333333"/>
                </a:solidFill>
                <a:effectLst/>
                <a:latin typeface="Consolas" panose="020B0609020204030204" pitchFamily="49" charset="0"/>
              </a:rPr>
              <a:t>JSON</a:t>
            </a:r>
            <a:r>
              <a:rPr kumimoji="0" lang="es-CO" altLang="es-CO" sz="1600" b="0" i="0" u="none" strike="noStrike" cap="none" normalizeH="0" baseline="0" dirty="0" err="1">
                <a:ln>
                  <a:noFill/>
                </a:ln>
                <a:solidFill>
                  <a:srgbClr val="999999"/>
                </a:solidFill>
                <a:effectLst/>
                <a:latin typeface="Consolas" panose="020B0609020204030204" pitchFamily="49" charset="0"/>
              </a:rPr>
              <a:t>.</a:t>
            </a:r>
            <a:r>
              <a:rPr kumimoji="0" lang="es-CO" altLang="es-CO" sz="1600" b="0" i="0" u="none" strike="noStrike" cap="none" normalizeH="0" baseline="0" dirty="0" err="1">
                <a:ln>
                  <a:noFill/>
                </a:ln>
                <a:solidFill>
                  <a:srgbClr val="DD4A68"/>
                </a:solidFill>
                <a:effectLst/>
                <a:latin typeface="Consolas" panose="020B0609020204030204" pitchFamily="49" charset="0"/>
              </a:rPr>
              <a:t>stringify</a:t>
            </a:r>
            <a:r>
              <a:rPr kumimoji="0" lang="es-CO" altLang="es-CO" sz="1600" b="0" i="0" u="none" strike="noStrike" cap="none" normalizeH="0" baseline="0" dirty="0">
                <a:ln>
                  <a:noFill/>
                </a:ln>
                <a:solidFill>
                  <a:srgbClr val="999999"/>
                </a:solidFill>
                <a:effectLst/>
                <a:latin typeface="Consolas" panose="020B0609020204030204" pitchFamily="49" charset="0"/>
              </a:rPr>
              <a:t>(</a:t>
            </a:r>
            <a:r>
              <a:rPr kumimoji="0" lang="es-CO" altLang="es-CO" sz="1600" b="0" i="0" u="none" strike="noStrike" cap="none" normalizeH="0" baseline="0" dirty="0">
                <a:ln>
                  <a:noFill/>
                </a:ln>
                <a:solidFill>
                  <a:srgbClr val="669900"/>
                </a:solidFill>
                <a:effectLst/>
                <a:latin typeface="Consolas" panose="020B0609020204030204" pitchFamily="49" charset="0"/>
              </a:rPr>
              <a:t>"</a:t>
            </a:r>
            <a:r>
              <a:rPr kumimoji="0" lang="es-CO" altLang="es-CO" sz="1600" b="0" i="0" u="none" strike="noStrike" cap="none" normalizeH="0" baseline="0" dirty="0" err="1">
                <a:ln>
                  <a:noFill/>
                </a:ln>
                <a:solidFill>
                  <a:srgbClr val="669900"/>
                </a:solidFill>
                <a:effectLst/>
                <a:latin typeface="Consolas" panose="020B0609020204030204" pitchFamily="49" charset="0"/>
              </a:rPr>
              <a:t>foo</a:t>
            </a:r>
            <a:r>
              <a:rPr kumimoji="0" lang="es-CO" altLang="es-CO" sz="1600" b="0" i="0" u="none" strike="noStrike" cap="none" normalizeH="0" baseline="0" dirty="0">
                <a:ln>
                  <a:noFill/>
                </a:ln>
                <a:solidFill>
                  <a:srgbClr val="669900"/>
                </a:solidFill>
                <a:effectLst/>
                <a:latin typeface="Consolas" panose="020B0609020204030204" pitchFamily="49" charset="0"/>
              </a:rPr>
              <a:t>"</a:t>
            </a:r>
            <a:r>
              <a:rPr kumimoji="0" lang="es-CO" altLang="es-CO" sz="1600" b="0" i="0" u="none" strike="noStrike" cap="none" normalizeH="0" baseline="0" dirty="0">
                <a:ln>
                  <a:noFill/>
                </a:ln>
                <a:solidFill>
                  <a:srgbClr val="999999"/>
                </a:solidFill>
                <a:effectLst/>
                <a:latin typeface="Consolas" panose="020B0609020204030204" pitchFamily="49" charset="0"/>
              </a:rPr>
              <a:t>);</a:t>
            </a:r>
            <a:r>
              <a:rPr kumimoji="0" lang="es-CO" altLang="es-CO" sz="1600" b="0" i="0" u="none" strike="noStrike" cap="none" normalizeH="0" baseline="0" dirty="0">
                <a:ln>
                  <a:noFill/>
                </a:ln>
                <a:solidFill>
                  <a:srgbClr val="333333"/>
                </a:solidFill>
                <a:effectLst/>
                <a:latin typeface="Consolas" panose="020B0609020204030204" pitchFamily="49" charset="0"/>
              </a:rPr>
              <a:t> </a:t>
            </a:r>
            <a:r>
              <a:rPr kumimoji="0" lang="es-CO" altLang="es-CO" sz="1600" b="0" i="0" u="none" strike="noStrike" cap="none" normalizeH="0" baseline="0" dirty="0">
                <a:ln>
                  <a:noFill/>
                </a:ln>
                <a:solidFill>
                  <a:srgbClr val="708090"/>
                </a:solidFill>
                <a:effectLst/>
                <a:latin typeface="Consolas" panose="020B0609020204030204" pitchFamily="49" charset="0"/>
              </a:rPr>
              <a:t>// '"</a:t>
            </a:r>
            <a:r>
              <a:rPr kumimoji="0" lang="es-CO" altLang="es-CO" sz="1600" b="0" i="0" u="none" strike="noStrike" cap="none" normalizeH="0" baseline="0" dirty="0" err="1">
                <a:ln>
                  <a:noFill/>
                </a:ln>
                <a:solidFill>
                  <a:srgbClr val="708090"/>
                </a:solidFill>
                <a:effectLst/>
                <a:latin typeface="Consolas" panose="020B0609020204030204" pitchFamily="49" charset="0"/>
              </a:rPr>
              <a:t>foo</a:t>
            </a:r>
            <a:r>
              <a:rPr kumimoji="0" lang="es-CO" altLang="es-CO" sz="1600" b="0" i="0" u="none" strike="noStrike" cap="none" normalizeH="0" baseline="0" dirty="0">
                <a:ln>
                  <a:noFill/>
                </a:ln>
                <a:solidFill>
                  <a:srgbClr val="70809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s-CO" altLang="es-CO" sz="1600" b="0" i="0" u="none" strike="noStrike" cap="none" normalizeH="0" baseline="0" dirty="0" err="1">
                <a:ln>
                  <a:noFill/>
                </a:ln>
                <a:solidFill>
                  <a:srgbClr val="333333"/>
                </a:solidFill>
                <a:effectLst/>
                <a:latin typeface="Consolas" panose="020B0609020204030204" pitchFamily="49" charset="0"/>
              </a:rPr>
              <a:t>JSON</a:t>
            </a:r>
            <a:r>
              <a:rPr kumimoji="0" lang="es-CO" altLang="es-CO" sz="1600" b="0" i="0" u="none" strike="noStrike" cap="none" normalizeH="0" baseline="0" dirty="0" err="1">
                <a:ln>
                  <a:noFill/>
                </a:ln>
                <a:solidFill>
                  <a:srgbClr val="999999"/>
                </a:solidFill>
                <a:effectLst/>
                <a:latin typeface="Consolas" panose="020B0609020204030204" pitchFamily="49" charset="0"/>
              </a:rPr>
              <a:t>.</a:t>
            </a:r>
            <a:r>
              <a:rPr kumimoji="0" lang="es-CO" altLang="es-CO" sz="1600" b="0" i="0" u="none" strike="noStrike" cap="none" normalizeH="0" baseline="0" dirty="0" err="1">
                <a:ln>
                  <a:noFill/>
                </a:ln>
                <a:solidFill>
                  <a:srgbClr val="DD4A68"/>
                </a:solidFill>
                <a:effectLst/>
                <a:latin typeface="Consolas" panose="020B0609020204030204" pitchFamily="49" charset="0"/>
              </a:rPr>
              <a:t>stringify</a:t>
            </a:r>
            <a:r>
              <a:rPr kumimoji="0" lang="es-CO" altLang="es-CO" sz="1600" b="0" i="0" u="none" strike="noStrike" cap="none" normalizeH="0" baseline="0" dirty="0">
                <a:ln>
                  <a:noFill/>
                </a:ln>
                <a:solidFill>
                  <a:srgbClr val="999999"/>
                </a:solidFill>
                <a:effectLst/>
                <a:latin typeface="Consolas" panose="020B0609020204030204" pitchFamily="49" charset="0"/>
              </a:rPr>
              <a:t>([</a:t>
            </a:r>
            <a:r>
              <a:rPr kumimoji="0" lang="es-CO" altLang="es-CO" sz="1600" b="0" i="0" u="none" strike="noStrike" cap="none" normalizeH="0" baseline="0" dirty="0">
                <a:ln>
                  <a:noFill/>
                </a:ln>
                <a:solidFill>
                  <a:srgbClr val="990055"/>
                </a:solidFill>
                <a:effectLst/>
                <a:latin typeface="Consolas" panose="020B0609020204030204" pitchFamily="49" charset="0"/>
              </a:rPr>
              <a:t>1</a:t>
            </a:r>
            <a:r>
              <a:rPr kumimoji="0" lang="es-CO" altLang="es-CO" sz="1600" b="0" i="0" u="none" strike="noStrike" cap="none" normalizeH="0" baseline="0" dirty="0">
                <a:ln>
                  <a:noFill/>
                </a:ln>
                <a:solidFill>
                  <a:srgbClr val="999999"/>
                </a:solidFill>
                <a:effectLst/>
                <a:latin typeface="Consolas" panose="020B0609020204030204" pitchFamily="49" charset="0"/>
              </a:rPr>
              <a:t>,</a:t>
            </a:r>
            <a:r>
              <a:rPr kumimoji="0" lang="es-CO" altLang="es-CO" sz="1600" b="0" i="0" u="none" strike="noStrike" cap="none" normalizeH="0" baseline="0" dirty="0">
                <a:ln>
                  <a:noFill/>
                </a:ln>
                <a:solidFill>
                  <a:srgbClr val="333333"/>
                </a:solidFill>
                <a:effectLst/>
                <a:latin typeface="Consolas" panose="020B0609020204030204" pitchFamily="49" charset="0"/>
              </a:rPr>
              <a:t> </a:t>
            </a:r>
            <a:r>
              <a:rPr kumimoji="0" lang="es-CO" altLang="es-CO" sz="1600" b="0" i="0" u="none" strike="noStrike" cap="none" normalizeH="0" baseline="0" dirty="0">
                <a:ln>
                  <a:noFill/>
                </a:ln>
                <a:solidFill>
                  <a:srgbClr val="669900"/>
                </a:solidFill>
                <a:effectLst/>
                <a:latin typeface="Consolas" panose="020B0609020204030204" pitchFamily="49" charset="0"/>
              </a:rPr>
              <a:t>"false"</a:t>
            </a:r>
            <a:r>
              <a:rPr kumimoji="0" lang="es-CO" altLang="es-CO" sz="1600" b="0" i="0" u="none" strike="noStrike" cap="none" normalizeH="0" baseline="0" dirty="0">
                <a:ln>
                  <a:noFill/>
                </a:ln>
                <a:solidFill>
                  <a:srgbClr val="999999"/>
                </a:solidFill>
                <a:effectLst/>
                <a:latin typeface="Consolas" panose="020B0609020204030204" pitchFamily="49" charset="0"/>
              </a:rPr>
              <a:t>,</a:t>
            </a:r>
            <a:r>
              <a:rPr kumimoji="0" lang="es-CO" altLang="es-CO" sz="1600" b="0" i="0" u="none" strike="noStrike" cap="none" normalizeH="0" baseline="0" dirty="0">
                <a:ln>
                  <a:noFill/>
                </a:ln>
                <a:solidFill>
                  <a:srgbClr val="333333"/>
                </a:solidFill>
                <a:effectLst/>
                <a:latin typeface="Consolas" panose="020B0609020204030204" pitchFamily="49" charset="0"/>
              </a:rPr>
              <a:t> </a:t>
            </a:r>
            <a:r>
              <a:rPr kumimoji="0" lang="es-CO" altLang="es-CO" sz="1600" b="0" i="0" u="none" strike="noStrike" cap="none" normalizeH="0" baseline="0" dirty="0">
                <a:ln>
                  <a:noFill/>
                </a:ln>
                <a:solidFill>
                  <a:srgbClr val="0077AA"/>
                </a:solidFill>
                <a:effectLst/>
                <a:latin typeface="Consolas" panose="020B0609020204030204" pitchFamily="49" charset="0"/>
              </a:rPr>
              <a:t>false</a:t>
            </a:r>
            <a:r>
              <a:rPr kumimoji="0" lang="es-CO" altLang="es-CO" sz="1600" b="0" i="0" u="none" strike="noStrike" cap="none" normalizeH="0" baseline="0" dirty="0">
                <a:ln>
                  <a:noFill/>
                </a:ln>
                <a:solidFill>
                  <a:srgbClr val="999999"/>
                </a:solidFill>
                <a:effectLst/>
                <a:latin typeface="Consolas" panose="020B0609020204030204" pitchFamily="49" charset="0"/>
              </a:rPr>
              <a:t>]);</a:t>
            </a:r>
            <a:r>
              <a:rPr kumimoji="0" lang="es-CO" altLang="es-CO" sz="1600" b="0" i="0" u="none" strike="noStrike" cap="none" normalizeH="0" baseline="0" dirty="0">
                <a:ln>
                  <a:noFill/>
                </a:ln>
                <a:solidFill>
                  <a:srgbClr val="333333"/>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s-CO" altLang="es-CO" sz="1600" b="0" i="0" u="none" strike="noStrike" cap="none" normalizeH="0" baseline="0" dirty="0">
                <a:ln>
                  <a:noFill/>
                </a:ln>
                <a:solidFill>
                  <a:srgbClr val="708090"/>
                </a:solidFill>
                <a:effectLst/>
                <a:latin typeface="Consolas" panose="020B0609020204030204" pitchFamily="49" charset="0"/>
              </a:rPr>
              <a:t>// '[1,"false",false]’</a:t>
            </a:r>
            <a:r>
              <a:rPr kumimoji="0" lang="es-CO" altLang="es-CO" sz="1600" b="0" i="0" u="none" strike="noStrike" cap="none" normalizeH="0" baseline="0" dirty="0">
                <a:ln>
                  <a:noFill/>
                </a:ln>
                <a:solidFill>
                  <a:srgbClr val="333333"/>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s-CO" altLang="es-CO" sz="1600" b="0" i="0" u="none" strike="noStrike" cap="none" normalizeH="0" baseline="0" dirty="0" err="1">
                <a:ln>
                  <a:noFill/>
                </a:ln>
                <a:solidFill>
                  <a:srgbClr val="333333"/>
                </a:solidFill>
                <a:effectLst/>
                <a:latin typeface="Consolas" panose="020B0609020204030204" pitchFamily="49" charset="0"/>
              </a:rPr>
              <a:t>JSON</a:t>
            </a:r>
            <a:r>
              <a:rPr kumimoji="0" lang="es-CO" altLang="es-CO" sz="1600" b="0" i="0" u="none" strike="noStrike" cap="none" normalizeH="0" baseline="0" dirty="0" err="1">
                <a:ln>
                  <a:noFill/>
                </a:ln>
                <a:solidFill>
                  <a:srgbClr val="999999"/>
                </a:solidFill>
                <a:effectLst/>
                <a:latin typeface="Consolas" panose="020B0609020204030204" pitchFamily="49" charset="0"/>
              </a:rPr>
              <a:t>.</a:t>
            </a:r>
            <a:r>
              <a:rPr kumimoji="0" lang="es-CO" altLang="es-CO" sz="1600" b="0" i="0" u="none" strike="noStrike" cap="none" normalizeH="0" baseline="0" dirty="0" err="1">
                <a:ln>
                  <a:noFill/>
                </a:ln>
                <a:solidFill>
                  <a:srgbClr val="DD4A68"/>
                </a:solidFill>
                <a:effectLst/>
                <a:latin typeface="Consolas" panose="020B0609020204030204" pitchFamily="49" charset="0"/>
              </a:rPr>
              <a:t>stringify</a:t>
            </a:r>
            <a:r>
              <a:rPr kumimoji="0" lang="es-CO" altLang="es-CO" sz="1600" b="0" i="0" u="none" strike="noStrike" cap="none" normalizeH="0" baseline="0" dirty="0">
                <a:ln>
                  <a:noFill/>
                </a:ln>
                <a:solidFill>
                  <a:srgbClr val="999999"/>
                </a:solidFill>
                <a:effectLst/>
                <a:latin typeface="Consolas" panose="020B0609020204030204" pitchFamily="49" charset="0"/>
              </a:rPr>
              <a:t>({</a:t>
            </a:r>
            <a:r>
              <a:rPr kumimoji="0" lang="es-CO" altLang="es-CO" sz="1600" b="0" i="0" u="none" strike="noStrike" cap="none" normalizeH="0" baseline="0" dirty="0">
                <a:ln>
                  <a:noFill/>
                </a:ln>
                <a:solidFill>
                  <a:srgbClr val="333333"/>
                </a:solidFill>
                <a:effectLst/>
                <a:latin typeface="Consolas" panose="020B0609020204030204" pitchFamily="49" charset="0"/>
              </a:rPr>
              <a:t> x</a:t>
            </a:r>
            <a:r>
              <a:rPr kumimoji="0" lang="es-CO" altLang="es-CO" sz="1600" b="0" i="0" u="none" strike="noStrike" cap="none" normalizeH="0" baseline="0" dirty="0">
                <a:ln>
                  <a:noFill/>
                </a:ln>
                <a:solidFill>
                  <a:srgbClr val="999999"/>
                </a:solidFill>
                <a:effectLst/>
                <a:latin typeface="Consolas" panose="020B0609020204030204" pitchFamily="49" charset="0"/>
              </a:rPr>
              <a:t>:</a:t>
            </a:r>
            <a:r>
              <a:rPr kumimoji="0" lang="es-CO" altLang="es-CO" sz="1600" b="0" i="0" u="none" strike="noStrike" cap="none" normalizeH="0" baseline="0" dirty="0">
                <a:ln>
                  <a:noFill/>
                </a:ln>
                <a:solidFill>
                  <a:srgbClr val="333333"/>
                </a:solidFill>
                <a:effectLst/>
                <a:latin typeface="Consolas" panose="020B0609020204030204" pitchFamily="49" charset="0"/>
              </a:rPr>
              <a:t> </a:t>
            </a:r>
            <a:r>
              <a:rPr kumimoji="0" lang="es-CO" altLang="es-CO" sz="1600" b="0" i="0" u="none" strike="noStrike" cap="none" normalizeH="0" baseline="0" dirty="0">
                <a:ln>
                  <a:noFill/>
                </a:ln>
                <a:solidFill>
                  <a:srgbClr val="990055"/>
                </a:solidFill>
                <a:effectLst/>
                <a:latin typeface="Consolas" panose="020B0609020204030204" pitchFamily="49" charset="0"/>
              </a:rPr>
              <a:t>5</a:t>
            </a:r>
            <a:r>
              <a:rPr kumimoji="0" lang="es-CO" altLang="es-CO" sz="1600" b="0" i="0" u="none" strike="noStrike" cap="none" normalizeH="0" baseline="0" dirty="0">
                <a:ln>
                  <a:noFill/>
                </a:ln>
                <a:solidFill>
                  <a:srgbClr val="333333"/>
                </a:solidFill>
                <a:effectLst/>
                <a:latin typeface="Consolas" panose="020B0609020204030204" pitchFamily="49" charset="0"/>
              </a:rPr>
              <a:t> </a:t>
            </a:r>
            <a:r>
              <a:rPr kumimoji="0" lang="es-CO" altLang="es-CO" sz="1600" b="0" i="0" u="none" strike="noStrike" cap="none" normalizeH="0" baseline="0" dirty="0">
                <a:ln>
                  <a:noFill/>
                </a:ln>
                <a:solidFill>
                  <a:srgbClr val="999999"/>
                </a:solidFill>
                <a:effectLst/>
                <a:latin typeface="Consolas" panose="020B0609020204030204" pitchFamily="49" charset="0"/>
              </a:rPr>
              <a:t>});</a:t>
            </a:r>
            <a:r>
              <a:rPr kumimoji="0" lang="es-CO" altLang="es-CO" sz="1600" b="0" i="0" u="none" strike="noStrike" cap="none" normalizeH="0" baseline="0" dirty="0">
                <a:ln>
                  <a:noFill/>
                </a:ln>
                <a:solidFill>
                  <a:srgbClr val="333333"/>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s-CO" altLang="es-CO" sz="1600" b="0" i="0" u="none" strike="noStrike" cap="none" normalizeH="0" baseline="0" dirty="0">
                <a:ln>
                  <a:noFill/>
                </a:ln>
                <a:solidFill>
                  <a:srgbClr val="708090"/>
                </a:solidFill>
                <a:effectLst/>
                <a:latin typeface="Consolas" panose="020B0609020204030204" pitchFamily="49" charset="0"/>
              </a:rPr>
              <a:t>// '{"x":5}’</a:t>
            </a:r>
            <a:r>
              <a:rPr kumimoji="0" lang="es-CO" altLang="es-CO" sz="1600" b="0" i="0" u="none" strike="noStrike" cap="none" normalizeH="0" baseline="0" dirty="0">
                <a:ln>
                  <a:noFill/>
                </a:ln>
                <a:solidFill>
                  <a:srgbClr val="333333"/>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s-CO" altLang="es-CO" sz="1600" b="0" i="0" u="none" strike="noStrike" cap="none" normalizeH="0" baseline="0" dirty="0" err="1">
                <a:ln>
                  <a:noFill/>
                </a:ln>
                <a:solidFill>
                  <a:srgbClr val="333333"/>
                </a:solidFill>
                <a:effectLst/>
                <a:latin typeface="Consolas" panose="020B0609020204030204" pitchFamily="49" charset="0"/>
              </a:rPr>
              <a:t>JSON</a:t>
            </a:r>
            <a:r>
              <a:rPr kumimoji="0" lang="es-CO" altLang="es-CO" sz="1600" b="0" i="0" u="none" strike="noStrike" cap="none" normalizeH="0" baseline="0" dirty="0" err="1">
                <a:ln>
                  <a:noFill/>
                </a:ln>
                <a:solidFill>
                  <a:srgbClr val="999999"/>
                </a:solidFill>
                <a:effectLst/>
                <a:latin typeface="Consolas" panose="020B0609020204030204" pitchFamily="49" charset="0"/>
              </a:rPr>
              <a:t>.</a:t>
            </a:r>
            <a:r>
              <a:rPr kumimoji="0" lang="es-CO" altLang="es-CO" sz="1600" b="0" i="0" u="none" strike="noStrike" cap="none" normalizeH="0" baseline="0" dirty="0" err="1">
                <a:ln>
                  <a:noFill/>
                </a:ln>
                <a:solidFill>
                  <a:srgbClr val="DD4A68"/>
                </a:solidFill>
                <a:effectLst/>
                <a:latin typeface="Consolas" panose="020B0609020204030204" pitchFamily="49" charset="0"/>
              </a:rPr>
              <a:t>stringify</a:t>
            </a:r>
            <a:r>
              <a:rPr kumimoji="0" lang="es-CO" altLang="es-CO" sz="1600" b="0" i="0" u="none" strike="noStrike" cap="none" normalizeH="0" baseline="0" dirty="0">
                <a:ln>
                  <a:noFill/>
                </a:ln>
                <a:solidFill>
                  <a:srgbClr val="999999"/>
                </a:solidFill>
                <a:effectLst/>
                <a:latin typeface="Consolas" panose="020B0609020204030204" pitchFamily="49" charset="0"/>
              </a:rPr>
              <a:t>(</a:t>
            </a:r>
            <a:r>
              <a:rPr kumimoji="0" lang="es-CO" altLang="es-CO" sz="1600" b="0" i="0" u="none" strike="noStrike" cap="none" normalizeH="0" baseline="0" dirty="0">
                <a:ln>
                  <a:noFill/>
                </a:ln>
                <a:solidFill>
                  <a:srgbClr val="0077AA"/>
                </a:solidFill>
                <a:effectLst/>
                <a:latin typeface="Consolas" panose="020B0609020204030204" pitchFamily="49" charset="0"/>
              </a:rPr>
              <a:t>new</a:t>
            </a:r>
            <a:r>
              <a:rPr kumimoji="0" lang="es-CO" altLang="es-CO" sz="1600" b="0" i="0" u="none" strike="noStrike" cap="none" normalizeH="0" baseline="0" dirty="0">
                <a:ln>
                  <a:noFill/>
                </a:ln>
                <a:solidFill>
                  <a:srgbClr val="333333"/>
                </a:solidFill>
                <a:effectLst/>
                <a:latin typeface="Consolas" panose="020B0609020204030204" pitchFamily="49" charset="0"/>
              </a:rPr>
              <a:t> Date</a:t>
            </a:r>
            <a:r>
              <a:rPr kumimoji="0" lang="es-CO" altLang="es-CO" sz="1600" b="0" i="0" u="none" strike="noStrike" cap="none" normalizeH="0" baseline="0" dirty="0">
                <a:ln>
                  <a:noFill/>
                </a:ln>
                <a:solidFill>
                  <a:srgbClr val="999999"/>
                </a:solidFill>
                <a:effectLst/>
                <a:latin typeface="Consolas" panose="020B0609020204030204" pitchFamily="49" charset="0"/>
              </a:rPr>
              <a:t>(</a:t>
            </a:r>
            <a:r>
              <a:rPr kumimoji="0" lang="es-CO" altLang="es-CO" sz="1600" b="0" i="0" u="none" strike="noStrike" cap="none" normalizeH="0" baseline="0" dirty="0">
                <a:ln>
                  <a:noFill/>
                </a:ln>
                <a:solidFill>
                  <a:srgbClr val="990055"/>
                </a:solidFill>
                <a:effectLst/>
                <a:latin typeface="Consolas" panose="020B0609020204030204" pitchFamily="49" charset="0"/>
              </a:rPr>
              <a:t>2006</a:t>
            </a:r>
            <a:r>
              <a:rPr kumimoji="0" lang="es-CO" altLang="es-CO" sz="1600" b="0" i="0" u="none" strike="noStrike" cap="none" normalizeH="0" baseline="0" dirty="0">
                <a:ln>
                  <a:noFill/>
                </a:ln>
                <a:solidFill>
                  <a:srgbClr val="999999"/>
                </a:solidFill>
                <a:effectLst/>
                <a:latin typeface="Consolas" panose="020B0609020204030204" pitchFamily="49" charset="0"/>
              </a:rPr>
              <a:t>,</a:t>
            </a:r>
            <a:r>
              <a:rPr kumimoji="0" lang="es-CO" altLang="es-CO" sz="1600" b="0" i="0" u="none" strike="noStrike" cap="none" normalizeH="0" baseline="0" dirty="0">
                <a:ln>
                  <a:noFill/>
                </a:ln>
                <a:solidFill>
                  <a:srgbClr val="333333"/>
                </a:solidFill>
                <a:effectLst/>
                <a:latin typeface="Consolas" panose="020B0609020204030204" pitchFamily="49" charset="0"/>
              </a:rPr>
              <a:t> </a:t>
            </a:r>
            <a:r>
              <a:rPr kumimoji="0" lang="es-CO" altLang="es-CO" sz="1600" b="0" i="0" u="none" strike="noStrike" cap="none" normalizeH="0" baseline="0" dirty="0">
                <a:ln>
                  <a:noFill/>
                </a:ln>
                <a:solidFill>
                  <a:srgbClr val="990055"/>
                </a:solidFill>
                <a:effectLst/>
                <a:latin typeface="Consolas" panose="020B0609020204030204" pitchFamily="49" charset="0"/>
              </a:rPr>
              <a:t>0</a:t>
            </a:r>
            <a:r>
              <a:rPr kumimoji="0" lang="es-CO" altLang="es-CO" sz="1600" b="0" i="0" u="none" strike="noStrike" cap="none" normalizeH="0" baseline="0" dirty="0">
                <a:ln>
                  <a:noFill/>
                </a:ln>
                <a:solidFill>
                  <a:srgbClr val="999999"/>
                </a:solidFill>
                <a:effectLst/>
                <a:latin typeface="Consolas" panose="020B0609020204030204" pitchFamily="49" charset="0"/>
              </a:rPr>
              <a:t>,</a:t>
            </a:r>
            <a:r>
              <a:rPr kumimoji="0" lang="es-CO" altLang="es-CO" sz="1600" b="0" i="0" u="none" strike="noStrike" cap="none" normalizeH="0" baseline="0" dirty="0">
                <a:ln>
                  <a:noFill/>
                </a:ln>
                <a:solidFill>
                  <a:srgbClr val="333333"/>
                </a:solidFill>
                <a:effectLst/>
                <a:latin typeface="Consolas" panose="020B0609020204030204" pitchFamily="49" charset="0"/>
              </a:rPr>
              <a:t> </a:t>
            </a:r>
            <a:r>
              <a:rPr kumimoji="0" lang="es-CO" altLang="es-CO" sz="1600" b="0" i="0" u="none" strike="noStrike" cap="none" normalizeH="0" baseline="0" dirty="0">
                <a:ln>
                  <a:noFill/>
                </a:ln>
                <a:solidFill>
                  <a:srgbClr val="990055"/>
                </a:solidFill>
                <a:effectLst/>
                <a:latin typeface="Consolas" panose="020B0609020204030204" pitchFamily="49" charset="0"/>
              </a:rPr>
              <a:t>2</a:t>
            </a:r>
            <a:r>
              <a:rPr kumimoji="0" lang="es-CO" altLang="es-CO" sz="1600" b="0" i="0" u="none" strike="noStrike" cap="none" normalizeH="0" baseline="0" dirty="0">
                <a:ln>
                  <a:noFill/>
                </a:ln>
                <a:solidFill>
                  <a:srgbClr val="999999"/>
                </a:solidFill>
                <a:effectLst/>
                <a:latin typeface="Consolas" panose="020B0609020204030204" pitchFamily="49" charset="0"/>
              </a:rPr>
              <a:t>,</a:t>
            </a:r>
            <a:r>
              <a:rPr kumimoji="0" lang="es-CO" altLang="es-CO" sz="1600" b="0" i="0" u="none" strike="noStrike" cap="none" normalizeH="0" baseline="0" dirty="0">
                <a:ln>
                  <a:noFill/>
                </a:ln>
                <a:solidFill>
                  <a:srgbClr val="333333"/>
                </a:solidFill>
                <a:effectLst/>
                <a:latin typeface="Consolas" panose="020B0609020204030204" pitchFamily="49" charset="0"/>
              </a:rPr>
              <a:t> </a:t>
            </a:r>
            <a:r>
              <a:rPr kumimoji="0" lang="es-CO" altLang="es-CO" sz="1600" b="0" i="0" u="none" strike="noStrike" cap="none" normalizeH="0" baseline="0" dirty="0">
                <a:ln>
                  <a:noFill/>
                </a:ln>
                <a:solidFill>
                  <a:srgbClr val="990055"/>
                </a:solidFill>
                <a:effectLst/>
                <a:latin typeface="Consolas" panose="020B0609020204030204" pitchFamily="49" charset="0"/>
              </a:rPr>
              <a:t>15</a:t>
            </a:r>
            <a:r>
              <a:rPr kumimoji="0" lang="es-CO" altLang="es-CO" sz="1600" b="0" i="0" u="none" strike="noStrike" cap="none" normalizeH="0" baseline="0" dirty="0">
                <a:ln>
                  <a:noFill/>
                </a:ln>
                <a:solidFill>
                  <a:srgbClr val="999999"/>
                </a:solidFill>
                <a:effectLst/>
                <a:latin typeface="Consolas" panose="020B0609020204030204" pitchFamily="49" charset="0"/>
              </a:rPr>
              <a:t>,</a:t>
            </a:r>
            <a:r>
              <a:rPr kumimoji="0" lang="es-CO" altLang="es-CO" sz="1600" b="0" i="0" u="none" strike="noStrike" cap="none" normalizeH="0" baseline="0" dirty="0">
                <a:ln>
                  <a:noFill/>
                </a:ln>
                <a:solidFill>
                  <a:srgbClr val="333333"/>
                </a:solidFill>
                <a:effectLst/>
                <a:latin typeface="Consolas" panose="020B0609020204030204" pitchFamily="49" charset="0"/>
              </a:rPr>
              <a:t> </a:t>
            </a:r>
            <a:r>
              <a:rPr kumimoji="0" lang="es-CO" altLang="es-CO" sz="1600" b="0" i="0" u="none" strike="noStrike" cap="none" normalizeH="0" baseline="0" dirty="0">
                <a:ln>
                  <a:noFill/>
                </a:ln>
                <a:solidFill>
                  <a:srgbClr val="990055"/>
                </a:solidFill>
                <a:effectLst/>
                <a:latin typeface="Consolas" panose="020B0609020204030204" pitchFamily="49" charset="0"/>
              </a:rPr>
              <a:t>4</a:t>
            </a:r>
            <a:r>
              <a:rPr kumimoji="0" lang="es-CO" altLang="es-CO" sz="1600" b="0" i="0" u="none" strike="noStrike" cap="none" normalizeH="0" baseline="0" dirty="0">
                <a:ln>
                  <a:noFill/>
                </a:ln>
                <a:solidFill>
                  <a:srgbClr val="999999"/>
                </a:solidFill>
                <a:effectLst/>
                <a:latin typeface="Consolas" panose="020B0609020204030204" pitchFamily="49" charset="0"/>
              </a:rPr>
              <a:t>,</a:t>
            </a:r>
            <a:r>
              <a:rPr kumimoji="0" lang="es-CO" altLang="es-CO" sz="1600" b="0" i="0" u="none" strike="noStrike" cap="none" normalizeH="0" baseline="0" dirty="0">
                <a:ln>
                  <a:noFill/>
                </a:ln>
                <a:solidFill>
                  <a:srgbClr val="333333"/>
                </a:solidFill>
                <a:effectLst/>
                <a:latin typeface="Consolas" panose="020B0609020204030204" pitchFamily="49" charset="0"/>
              </a:rPr>
              <a:t> </a:t>
            </a:r>
            <a:r>
              <a:rPr kumimoji="0" lang="es-CO" altLang="es-CO" sz="1600" b="0" i="0" u="none" strike="noStrike" cap="none" normalizeH="0" baseline="0" dirty="0">
                <a:ln>
                  <a:noFill/>
                </a:ln>
                <a:solidFill>
                  <a:srgbClr val="990055"/>
                </a:solidFill>
                <a:effectLst/>
                <a:latin typeface="Consolas" panose="020B0609020204030204" pitchFamily="49" charset="0"/>
              </a:rPr>
              <a:t>5</a:t>
            </a:r>
            <a:r>
              <a:rPr kumimoji="0" lang="es-CO" altLang="es-CO" sz="1600" b="0" i="0" u="none" strike="noStrike" cap="none" normalizeH="0" baseline="0" dirty="0">
                <a:ln>
                  <a:noFill/>
                </a:ln>
                <a:solidFill>
                  <a:srgbClr val="999999"/>
                </a:solidFill>
                <a:effectLst/>
                <a:latin typeface="Consolas" panose="020B0609020204030204" pitchFamily="49" charset="0"/>
              </a:rPr>
              <a:t>))</a:t>
            </a:r>
            <a:r>
              <a:rPr kumimoji="0" lang="es-CO" altLang="es-CO" sz="1600" b="0" i="0" u="none" strike="noStrike" cap="none" normalizeH="0" baseline="0" dirty="0">
                <a:ln>
                  <a:noFill/>
                </a:ln>
                <a:solidFill>
                  <a:srgbClr val="333333"/>
                </a:solidFill>
                <a:effectLst/>
                <a:latin typeface="Consolas" panose="020B0609020204030204" pitchFamily="49" charset="0"/>
              </a:rPr>
              <a:t> </a:t>
            </a:r>
            <a:r>
              <a:rPr kumimoji="0" lang="es-CO" altLang="es-CO" sz="1600" b="0" i="0" u="none" strike="noStrike" cap="none" normalizeH="0" baseline="0" dirty="0">
                <a:ln>
                  <a:noFill/>
                </a:ln>
                <a:solidFill>
                  <a:srgbClr val="708090"/>
                </a:solidFill>
                <a:effectLst/>
                <a:latin typeface="Consolas" panose="020B0609020204030204" pitchFamily="49" charset="0"/>
              </a:rPr>
              <a:t>// '"2006-01-02T15:04:05.000Z"'</a:t>
            </a:r>
            <a:r>
              <a:rPr kumimoji="0" lang="es-CO" altLang="es-CO" sz="2000" b="0" i="0" u="none" strike="noStrike" cap="none" normalizeH="0" baseline="0" dirty="0">
                <a:ln>
                  <a:noFill/>
                </a:ln>
                <a:solidFill>
                  <a:schemeClr val="tx1"/>
                </a:solidFill>
                <a:effectLst/>
              </a:rPr>
              <a:t> </a:t>
            </a:r>
            <a:endParaRPr kumimoji="0" lang="es-CO" altLang="es-CO" sz="36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9608462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2" name="Rectangle 71">
            <a:extLst>
              <a:ext uri="{FF2B5EF4-FFF2-40B4-BE49-F238E27FC236}">
                <a16:creationId xmlns:a16="http://schemas.microsoft.com/office/drawing/2014/main" id="{E4F9F79B-A093-478E-96B5-EE02BC93A8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76EF8FB3-674C-4EFB-888C-9D314F85FEE1}"/>
              </a:ext>
            </a:extLst>
          </p:cNvPr>
          <p:cNvSpPr>
            <a:spLocks noGrp="1"/>
          </p:cNvSpPr>
          <p:nvPr>
            <p:ph type="title"/>
          </p:nvPr>
        </p:nvSpPr>
        <p:spPr>
          <a:xfrm>
            <a:off x="640079" y="4526280"/>
            <a:ext cx="7410681" cy="1737360"/>
          </a:xfrm>
        </p:spPr>
        <p:txBody>
          <a:bodyPr>
            <a:normAutofit/>
          </a:bodyPr>
          <a:lstStyle/>
          <a:p>
            <a:r>
              <a:rPr lang="es-CO" sz="4800" b="1" dirty="0">
                <a:latin typeface="Segoe UI Light" panose="020B0502040204020203" pitchFamily="34" charset="0"/>
                <a:cs typeface="Segoe UI Light" panose="020B0502040204020203" pitchFamily="34" charset="0"/>
              </a:rPr>
              <a:t>Demostración</a:t>
            </a:r>
          </a:p>
        </p:txBody>
      </p:sp>
      <p:pic>
        <p:nvPicPr>
          <p:cNvPr id="11266" name="Picture 2" descr="Resultado de imagen para practice geek">
            <a:extLst>
              <a:ext uri="{FF2B5EF4-FFF2-40B4-BE49-F238E27FC236}">
                <a16:creationId xmlns:a16="http://schemas.microsoft.com/office/drawing/2014/main" id="{A429C403-7DFC-4DAB-89F7-99107686D7B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9792" b="1"/>
          <a:stretch/>
        </p:blipFill>
        <p:spPr bwMode="auto">
          <a:xfrm>
            <a:off x="6492114" y="10"/>
            <a:ext cx="5699887" cy="4059234"/>
          </a:xfrm>
          <a:custGeom>
            <a:avLst/>
            <a:gdLst>
              <a:gd name="connsiteX0" fmla="*/ 0 w 5699887"/>
              <a:gd name="connsiteY0" fmla="*/ 0 h 4059244"/>
              <a:gd name="connsiteX1" fmla="*/ 5699887 w 5699887"/>
              <a:gd name="connsiteY1" fmla="*/ 0 h 4059244"/>
              <a:gd name="connsiteX2" fmla="*/ 5699887 w 5699887"/>
              <a:gd name="connsiteY2" fmla="*/ 3944096 h 4059244"/>
              <a:gd name="connsiteX3" fmla="*/ 5525775 w 5699887"/>
              <a:gd name="connsiteY3" fmla="*/ 3980429 h 4059244"/>
              <a:gd name="connsiteX4" fmla="*/ 4663256 w 5699887"/>
              <a:gd name="connsiteY4" fmla="*/ 4059244 h 4059244"/>
              <a:gd name="connsiteX5" fmla="*/ 8566 w 5699887"/>
              <a:gd name="connsiteY5" fmla="*/ 67422 h 4059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99887" h="4059244">
                <a:moveTo>
                  <a:pt x="0" y="0"/>
                </a:moveTo>
                <a:lnTo>
                  <a:pt x="5699887" y="0"/>
                </a:lnTo>
                <a:lnTo>
                  <a:pt x="5699887" y="3944096"/>
                </a:lnTo>
                <a:lnTo>
                  <a:pt x="5525775" y="3980429"/>
                </a:lnTo>
                <a:cubicBezTo>
                  <a:pt x="5246154" y="4032190"/>
                  <a:pt x="4957865" y="4059244"/>
                  <a:pt x="4663256" y="4059244"/>
                </a:cubicBezTo>
                <a:cubicBezTo>
                  <a:pt x="2306390" y="4059244"/>
                  <a:pt x="353936" y="2327747"/>
                  <a:pt x="8566" y="67422"/>
                </a:cubicBezTo>
                <a:close/>
              </a:path>
            </a:pathLst>
          </a:custGeom>
          <a:noFill/>
          <a:extLst>
            <a:ext uri="{909E8E84-426E-40DD-AFC4-6F175D3DCCD1}">
              <a14:hiddenFill xmlns:a14="http://schemas.microsoft.com/office/drawing/2010/main">
                <a:solidFill>
                  <a:srgbClr val="FFFFFF"/>
                </a:solidFill>
              </a14:hiddenFill>
            </a:ext>
          </a:extLst>
        </p:spPr>
      </p:pic>
      <p:cxnSp>
        <p:nvCxnSpPr>
          <p:cNvPr id="74" name="Straight Connector 73">
            <a:extLst>
              <a:ext uri="{FF2B5EF4-FFF2-40B4-BE49-F238E27FC236}">
                <a16:creationId xmlns:a16="http://schemas.microsoft.com/office/drawing/2014/main" id="{D4C22394-EBC2-4FAF-A555-6C02D589EED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16200000">
            <a:off x="1508760" y="3431556"/>
            <a:ext cx="0" cy="1737360"/>
          </a:xfrm>
          <a:prstGeom prst="line">
            <a:avLst/>
          </a:prstGeom>
          <a:ln w="19050" cap="sq">
            <a:solidFill>
              <a:schemeClr val="tx1"/>
            </a:solidFill>
          </a:ln>
        </p:spPr>
        <p:style>
          <a:lnRef idx="1">
            <a:schemeClr val="accent1"/>
          </a:lnRef>
          <a:fillRef idx="0">
            <a:schemeClr val="accent1"/>
          </a:fillRef>
          <a:effectRef idx="0">
            <a:schemeClr val="accent1"/>
          </a:effectRef>
          <a:fontRef idx="minor">
            <a:schemeClr val="tx1"/>
          </a:fontRef>
        </p:style>
      </p:cxnSp>
      <p:sp>
        <p:nvSpPr>
          <p:cNvPr id="76" name="Oval 75">
            <a:extLst>
              <a:ext uri="{FF2B5EF4-FFF2-40B4-BE49-F238E27FC236}">
                <a16:creationId xmlns:a16="http://schemas.microsoft.com/office/drawing/2014/main" id="{F7194F93-1F71-4A70-9DF1-28F1837711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01147" y="5004581"/>
            <a:ext cx="962395" cy="962395"/>
          </a:xfrm>
          <a:prstGeom prst="ellipse">
            <a:avLst/>
          </a:prstGeom>
          <a:solidFill>
            <a:srgbClr val="3438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9BBC0C84-DC2A-43AE-9576-0A44295E8B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63725" y="4865965"/>
            <a:ext cx="293695" cy="293695"/>
          </a:xfrm>
          <a:prstGeom prst="ellipse">
            <a:avLst/>
          </a:prstGeom>
          <a:solidFill>
            <a:srgbClr val="F49D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uadroTexto 5">
            <a:extLst>
              <a:ext uri="{FF2B5EF4-FFF2-40B4-BE49-F238E27FC236}">
                <a16:creationId xmlns:a16="http://schemas.microsoft.com/office/drawing/2014/main" id="{DD878F16-C776-447A-9BDB-D38D5C80D0FA}"/>
              </a:ext>
            </a:extLst>
          </p:cNvPr>
          <p:cNvSpPr txBox="1"/>
          <p:nvPr/>
        </p:nvSpPr>
        <p:spPr>
          <a:xfrm>
            <a:off x="640078" y="3551409"/>
            <a:ext cx="5935941" cy="646331"/>
          </a:xfrm>
          <a:prstGeom prst="rect">
            <a:avLst/>
          </a:prstGeom>
          <a:noFill/>
        </p:spPr>
        <p:txBody>
          <a:bodyPr wrap="square" rtlCol="0">
            <a:spAutoFit/>
          </a:bodyPr>
          <a:lstStyle/>
          <a:p>
            <a:r>
              <a:rPr lang="es-CO" sz="3600" dirty="0" err="1">
                <a:latin typeface="Segoe UI Light" panose="020B0502040204020203" pitchFamily="34" charset="0"/>
                <a:cs typeface="Segoe UI Light" panose="020B0502040204020203" pitchFamily="34" charset="0"/>
              </a:rPr>
              <a:t>Json</a:t>
            </a:r>
            <a:r>
              <a:rPr lang="es-CO" sz="3600" dirty="0">
                <a:latin typeface="Segoe UI Light" panose="020B0502040204020203" pitchFamily="34" charset="0"/>
                <a:cs typeface="Segoe UI Light" panose="020B0502040204020203" pitchFamily="34" charset="0"/>
              </a:rPr>
              <a:t> Con </a:t>
            </a:r>
            <a:r>
              <a:rPr lang="es-CO" sz="3600" dirty="0" err="1">
                <a:latin typeface="Segoe UI Light" panose="020B0502040204020203" pitchFamily="34" charset="0"/>
                <a:cs typeface="Segoe UI Light" panose="020B0502040204020203" pitchFamily="34" charset="0"/>
              </a:rPr>
              <a:t>Javascript</a:t>
            </a:r>
            <a:endParaRPr lang="es-CO" sz="36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545101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3000"/>
                <a:satMod val="150000"/>
                <a:shade val="98000"/>
                <a:lumMod val="102000"/>
              </a:schemeClr>
            </a:gs>
            <a:gs pos="50000">
              <a:schemeClr val="bg1">
                <a:tint val="98000"/>
                <a:satMod val="130000"/>
                <a:shade val="90000"/>
                <a:lumMod val="103000"/>
              </a:schemeClr>
            </a:gs>
            <a:gs pos="100000">
              <a:schemeClr val="bg1">
                <a:shade val="63000"/>
                <a:satMod val="120000"/>
              </a:schemeClr>
            </a:gs>
          </a:gsLst>
          <a:lin ang="5400000" scaled="0"/>
        </a:gradFill>
        <a:effectLst/>
      </p:bgPr>
    </p:bg>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3C30FE17-2A7E-400F-8A77-4C132C1359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57600" y="1537134"/>
            <a:ext cx="4876800" cy="4876800"/>
          </a:xfrm>
          <a:prstGeom prst="rect">
            <a:avLst/>
          </a:prstGeom>
        </p:spPr>
      </p:pic>
      <p:sp>
        <p:nvSpPr>
          <p:cNvPr id="7" name="Título 1">
            <a:extLst>
              <a:ext uri="{FF2B5EF4-FFF2-40B4-BE49-F238E27FC236}">
                <a16:creationId xmlns:a16="http://schemas.microsoft.com/office/drawing/2014/main" id="{6321DDAC-EDCF-4282-9BD6-169E30AA41A4}"/>
              </a:ext>
            </a:extLst>
          </p:cNvPr>
          <p:cNvSpPr txBox="1">
            <a:spLocks/>
          </p:cNvSpPr>
          <p:nvPr/>
        </p:nvSpPr>
        <p:spPr>
          <a:xfrm>
            <a:off x="1451579" y="524472"/>
            <a:ext cx="9603274" cy="1012662"/>
          </a:xfrm>
          <a:prstGeom prst="rect">
            <a:avLst/>
          </a:prstGeom>
        </p:spPr>
        <p:txBody>
          <a:bodyPr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CO" sz="4000" b="1" dirty="0">
                <a:latin typeface="Segoe UI Light" panose="020B0502040204020203" pitchFamily="34" charset="0"/>
                <a:cs typeface="Segoe UI Light" panose="020B0502040204020203" pitchFamily="34" charset="0"/>
              </a:rPr>
              <a:t>JSON (JavaScript </a:t>
            </a:r>
            <a:r>
              <a:rPr lang="es-CO" sz="4000" b="1" dirty="0" err="1">
                <a:latin typeface="Segoe UI Light" panose="020B0502040204020203" pitchFamily="34" charset="0"/>
                <a:cs typeface="Segoe UI Light" panose="020B0502040204020203" pitchFamily="34" charset="0"/>
              </a:rPr>
              <a:t>Object</a:t>
            </a:r>
            <a:r>
              <a:rPr lang="es-CO" sz="4000" b="1" dirty="0">
                <a:latin typeface="Segoe UI Light" panose="020B0502040204020203" pitchFamily="34" charset="0"/>
                <a:cs typeface="Segoe UI Light" panose="020B0502040204020203" pitchFamily="34" charset="0"/>
              </a:rPr>
              <a:t> </a:t>
            </a:r>
            <a:r>
              <a:rPr lang="es-CO" sz="4000" b="1" dirty="0" err="1">
                <a:latin typeface="Segoe UI Light" panose="020B0502040204020203" pitchFamily="34" charset="0"/>
                <a:cs typeface="Segoe UI Light" panose="020B0502040204020203" pitchFamily="34" charset="0"/>
              </a:rPr>
              <a:t>Notation</a:t>
            </a:r>
            <a:r>
              <a:rPr lang="es-CO" sz="4000" b="1" dirty="0">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45445928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2" name="Rectangle 71">
            <a:extLst>
              <a:ext uri="{FF2B5EF4-FFF2-40B4-BE49-F238E27FC236}">
                <a16:creationId xmlns:a16="http://schemas.microsoft.com/office/drawing/2014/main" id="{E4F9F79B-A093-478E-96B5-EE02BC93A8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76EF8FB3-674C-4EFB-888C-9D314F85FEE1}"/>
              </a:ext>
            </a:extLst>
          </p:cNvPr>
          <p:cNvSpPr>
            <a:spLocks noGrp="1"/>
          </p:cNvSpPr>
          <p:nvPr>
            <p:ph type="title"/>
          </p:nvPr>
        </p:nvSpPr>
        <p:spPr>
          <a:xfrm>
            <a:off x="640079" y="4526280"/>
            <a:ext cx="7410681" cy="1737360"/>
          </a:xfrm>
        </p:spPr>
        <p:txBody>
          <a:bodyPr>
            <a:normAutofit/>
          </a:bodyPr>
          <a:lstStyle/>
          <a:p>
            <a:r>
              <a:rPr lang="es-CO" sz="4800" b="1" dirty="0">
                <a:latin typeface="Segoe UI Light" panose="020B0502040204020203" pitchFamily="34" charset="0"/>
                <a:cs typeface="Segoe UI Light" panose="020B0502040204020203" pitchFamily="34" charset="0"/>
              </a:rPr>
              <a:t>Práctica</a:t>
            </a:r>
          </a:p>
        </p:txBody>
      </p:sp>
      <p:pic>
        <p:nvPicPr>
          <p:cNvPr id="11266" name="Picture 2" descr="Resultado de imagen para practice geek">
            <a:extLst>
              <a:ext uri="{FF2B5EF4-FFF2-40B4-BE49-F238E27FC236}">
                <a16:creationId xmlns:a16="http://schemas.microsoft.com/office/drawing/2014/main" id="{A429C403-7DFC-4DAB-89F7-99107686D7B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9792" b="1"/>
          <a:stretch/>
        </p:blipFill>
        <p:spPr bwMode="auto">
          <a:xfrm>
            <a:off x="6492114" y="10"/>
            <a:ext cx="5699887" cy="4059234"/>
          </a:xfrm>
          <a:custGeom>
            <a:avLst/>
            <a:gdLst>
              <a:gd name="connsiteX0" fmla="*/ 0 w 5699887"/>
              <a:gd name="connsiteY0" fmla="*/ 0 h 4059244"/>
              <a:gd name="connsiteX1" fmla="*/ 5699887 w 5699887"/>
              <a:gd name="connsiteY1" fmla="*/ 0 h 4059244"/>
              <a:gd name="connsiteX2" fmla="*/ 5699887 w 5699887"/>
              <a:gd name="connsiteY2" fmla="*/ 3944096 h 4059244"/>
              <a:gd name="connsiteX3" fmla="*/ 5525775 w 5699887"/>
              <a:gd name="connsiteY3" fmla="*/ 3980429 h 4059244"/>
              <a:gd name="connsiteX4" fmla="*/ 4663256 w 5699887"/>
              <a:gd name="connsiteY4" fmla="*/ 4059244 h 4059244"/>
              <a:gd name="connsiteX5" fmla="*/ 8566 w 5699887"/>
              <a:gd name="connsiteY5" fmla="*/ 67422 h 4059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99887" h="4059244">
                <a:moveTo>
                  <a:pt x="0" y="0"/>
                </a:moveTo>
                <a:lnTo>
                  <a:pt x="5699887" y="0"/>
                </a:lnTo>
                <a:lnTo>
                  <a:pt x="5699887" y="3944096"/>
                </a:lnTo>
                <a:lnTo>
                  <a:pt x="5525775" y="3980429"/>
                </a:lnTo>
                <a:cubicBezTo>
                  <a:pt x="5246154" y="4032190"/>
                  <a:pt x="4957865" y="4059244"/>
                  <a:pt x="4663256" y="4059244"/>
                </a:cubicBezTo>
                <a:cubicBezTo>
                  <a:pt x="2306390" y="4059244"/>
                  <a:pt x="353936" y="2327747"/>
                  <a:pt x="8566" y="67422"/>
                </a:cubicBezTo>
                <a:close/>
              </a:path>
            </a:pathLst>
          </a:custGeom>
          <a:noFill/>
          <a:extLst>
            <a:ext uri="{909E8E84-426E-40DD-AFC4-6F175D3DCCD1}">
              <a14:hiddenFill xmlns:a14="http://schemas.microsoft.com/office/drawing/2010/main">
                <a:solidFill>
                  <a:srgbClr val="FFFFFF"/>
                </a:solidFill>
              </a14:hiddenFill>
            </a:ext>
          </a:extLst>
        </p:spPr>
      </p:pic>
      <p:cxnSp>
        <p:nvCxnSpPr>
          <p:cNvPr id="74" name="Straight Connector 73">
            <a:extLst>
              <a:ext uri="{FF2B5EF4-FFF2-40B4-BE49-F238E27FC236}">
                <a16:creationId xmlns:a16="http://schemas.microsoft.com/office/drawing/2014/main" id="{D4C22394-EBC2-4FAF-A555-6C02D589EED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16200000">
            <a:off x="1508760" y="3431556"/>
            <a:ext cx="0" cy="1737360"/>
          </a:xfrm>
          <a:prstGeom prst="line">
            <a:avLst/>
          </a:prstGeom>
          <a:ln w="19050" cap="sq">
            <a:solidFill>
              <a:schemeClr val="tx1"/>
            </a:solidFill>
          </a:ln>
        </p:spPr>
        <p:style>
          <a:lnRef idx="1">
            <a:schemeClr val="accent1"/>
          </a:lnRef>
          <a:fillRef idx="0">
            <a:schemeClr val="accent1"/>
          </a:fillRef>
          <a:effectRef idx="0">
            <a:schemeClr val="accent1"/>
          </a:effectRef>
          <a:fontRef idx="minor">
            <a:schemeClr val="tx1"/>
          </a:fontRef>
        </p:style>
      </p:cxnSp>
      <p:sp>
        <p:nvSpPr>
          <p:cNvPr id="76" name="Oval 75">
            <a:extLst>
              <a:ext uri="{FF2B5EF4-FFF2-40B4-BE49-F238E27FC236}">
                <a16:creationId xmlns:a16="http://schemas.microsoft.com/office/drawing/2014/main" id="{F7194F93-1F71-4A70-9DF1-28F1837711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01147" y="5004581"/>
            <a:ext cx="962395" cy="962395"/>
          </a:xfrm>
          <a:prstGeom prst="ellipse">
            <a:avLst/>
          </a:prstGeom>
          <a:solidFill>
            <a:srgbClr val="3438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9BBC0C84-DC2A-43AE-9576-0A44295E8B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63725" y="4865965"/>
            <a:ext cx="293695" cy="293695"/>
          </a:xfrm>
          <a:prstGeom prst="ellipse">
            <a:avLst/>
          </a:prstGeom>
          <a:solidFill>
            <a:srgbClr val="F49D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uadroTexto 5">
            <a:extLst>
              <a:ext uri="{FF2B5EF4-FFF2-40B4-BE49-F238E27FC236}">
                <a16:creationId xmlns:a16="http://schemas.microsoft.com/office/drawing/2014/main" id="{DD878F16-C776-447A-9BDB-D38D5C80D0FA}"/>
              </a:ext>
            </a:extLst>
          </p:cNvPr>
          <p:cNvSpPr txBox="1"/>
          <p:nvPr/>
        </p:nvSpPr>
        <p:spPr>
          <a:xfrm>
            <a:off x="640079" y="2382437"/>
            <a:ext cx="6293390" cy="1323439"/>
          </a:xfrm>
          <a:prstGeom prst="rect">
            <a:avLst/>
          </a:prstGeom>
          <a:noFill/>
        </p:spPr>
        <p:txBody>
          <a:bodyPr wrap="none" rtlCol="0">
            <a:spAutoFit/>
          </a:bodyPr>
          <a:lstStyle/>
          <a:p>
            <a:r>
              <a:rPr lang="es-CO" sz="2000" dirty="0">
                <a:latin typeface="Segoe UI Light" panose="020B0502040204020203" pitchFamily="34" charset="0"/>
                <a:cs typeface="Segoe UI Light" panose="020B0502040204020203" pitchFamily="34" charset="0"/>
              </a:rPr>
              <a:t>Usar la estructura de </a:t>
            </a:r>
            <a:r>
              <a:rPr lang="es-CO" sz="2000" dirty="0" err="1">
                <a:latin typeface="Segoe UI Light" panose="020B0502040204020203" pitchFamily="34" charset="0"/>
                <a:cs typeface="Segoe UI Light" panose="020B0502040204020203" pitchFamily="34" charset="0"/>
              </a:rPr>
              <a:t>Json</a:t>
            </a:r>
            <a:r>
              <a:rPr lang="es-CO" sz="2000" dirty="0">
                <a:latin typeface="Segoe UI Light" panose="020B0502040204020203" pitchFamily="34" charset="0"/>
                <a:cs typeface="Segoe UI Light" panose="020B0502040204020203" pitchFamily="34" charset="0"/>
              </a:rPr>
              <a:t> Creada en la práctica pasada y</a:t>
            </a:r>
          </a:p>
          <a:p>
            <a:r>
              <a:rPr lang="es-CO" sz="2000" dirty="0">
                <a:latin typeface="Segoe UI Light" panose="020B0502040204020203" pitchFamily="34" charset="0"/>
                <a:cs typeface="Segoe UI Light" panose="020B0502040204020203" pitchFamily="34" charset="0"/>
              </a:rPr>
              <a:t>Colocarla en  una interfaz de usuario HTML </a:t>
            </a:r>
          </a:p>
          <a:p>
            <a:endParaRPr lang="es-CO" sz="2000" dirty="0">
              <a:latin typeface="Segoe UI Light" panose="020B0502040204020203" pitchFamily="34" charset="0"/>
              <a:cs typeface="Segoe UI Light" panose="020B0502040204020203" pitchFamily="34" charset="0"/>
            </a:endParaRPr>
          </a:p>
          <a:p>
            <a:endParaRPr lang="es-CO" sz="20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4100519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2" name="Rectangle 71">
            <a:extLst>
              <a:ext uri="{FF2B5EF4-FFF2-40B4-BE49-F238E27FC236}">
                <a16:creationId xmlns:a16="http://schemas.microsoft.com/office/drawing/2014/main" id="{E4F9F79B-A093-478E-96B5-EE02BC93A8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76EF8FB3-674C-4EFB-888C-9D314F85FEE1}"/>
              </a:ext>
            </a:extLst>
          </p:cNvPr>
          <p:cNvSpPr>
            <a:spLocks noGrp="1"/>
          </p:cNvSpPr>
          <p:nvPr>
            <p:ph type="title"/>
          </p:nvPr>
        </p:nvSpPr>
        <p:spPr>
          <a:xfrm>
            <a:off x="640079" y="4526280"/>
            <a:ext cx="7410681" cy="1737360"/>
          </a:xfrm>
        </p:spPr>
        <p:txBody>
          <a:bodyPr>
            <a:normAutofit/>
          </a:bodyPr>
          <a:lstStyle/>
          <a:p>
            <a:r>
              <a:rPr lang="es-CO" sz="4800" b="1" dirty="0">
                <a:latin typeface="Segoe UI Light" panose="020B0502040204020203" pitchFamily="34" charset="0"/>
                <a:cs typeface="Segoe UI Light" panose="020B0502040204020203" pitchFamily="34" charset="0"/>
              </a:rPr>
              <a:t>Demostración</a:t>
            </a:r>
          </a:p>
        </p:txBody>
      </p:sp>
      <p:pic>
        <p:nvPicPr>
          <p:cNvPr id="11266" name="Picture 2" descr="Resultado de imagen para practice geek">
            <a:extLst>
              <a:ext uri="{FF2B5EF4-FFF2-40B4-BE49-F238E27FC236}">
                <a16:creationId xmlns:a16="http://schemas.microsoft.com/office/drawing/2014/main" id="{A429C403-7DFC-4DAB-89F7-99107686D7B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9792" b="1"/>
          <a:stretch/>
        </p:blipFill>
        <p:spPr bwMode="auto">
          <a:xfrm>
            <a:off x="6492114" y="10"/>
            <a:ext cx="5699887" cy="4059234"/>
          </a:xfrm>
          <a:custGeom>
            <a:avLst/>
            <a:gdLst>
              <a:gd name="connsiteX0" fmla="*/ 0 w 5699887"/>
              <a:gd name="connsiteY0" fmla="*/ 0 h 4059244"/>
              <a:gd name="connsiteX1" fmla="*/ 5699887 w 5699887"/>
              <a:gd name="connsiteY1" fmla="*/ 0 h 4059244"/>
              <a:gd name="connsiteX2" fmla="*/ 5699887 w 5699887"/>
              <a:gd name="connsiteY2" fmla="*/ 3944096 h 4059244"/>
              <a:gd name="connsiteX3" fmla="*/ 5525775 w 5699887"/>
              <a:gd name="connsiteY3" fmla="*/ 3980429 h 4059244"/>
              <a:gd name="connsiteX4" fmla="*/ 4663256 w 5699887"/>
              <a:gd name="connsiteY4" fmla="*/ 4059244 h 4059244"/>
              <a:gd name="connsiteX5" fmla="*/ 8566 w 5699887"/>
              <a:gd name="connsiteY5" fmla="*/ 67422 h 4059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99887" h="4059244">
                <a:moveTo>
                  <a:pt x="0" y="0"/>
                </a:moveTo>
                <a:lnTo>
                  <a:pt x="5699887" y="0"/>
                </a:lnTo>
                <a:lnTo>
                  <a:pt x="5699887" y="3944096"/>
                </a:lnTo>
                <a:lnTo>
                  <a:pt x="5525775" y="3980429"/>
                </a:lnTo>
                <a:cubicBezTo>
                  <a:pt x="5246154" y="4032190"/>
                  <a:pt x="4957865" y="4059244"/>
                  <a:pt x="4663256" y="4059244"/>
                </a:cubicBezTo>
                <a:cubicBezTo>
                  <a:pt x="2306390" y="4059244"/>
                  <a:pt x="353936" y="2327747"/>
                  <a:pt x="8566" y="67422"/>
                </a:cubicBezTo>
                <a:close/>
              </a:path>
            </a:pathLst>
          </a:custGeom>
          <a:noFill/>
          <a:extLst>
            <a:ext uri="{909E8E84-426E-40DD-AFC4-6F175D3DCCD1}">
              <a14:hiddenFill xmlns:a14="http://schemas.microsoft.com/office/drawing/2010/main">
                <a:solidFill>
                  <a:srgbClr val="FFFFFF"/>
                </a:solidFill>
              </a14:hiddenFill>
            </a:ext>
          </a:extLst>
        </p:spPr>
      </p:pic>
      <p:cxnSp>
        <p:nvCxnSpPr>
          <p:cNvPr id="74" name="Straight Connector 73">
            <a:extLst>
              <a:ext uri="{FF2B5EF4-FFF2-40B4-BE49-F238E27FC236}">
                <a16:creationId xmlns:a16="http://schemas.microsoft.com/office/drawing/2014/main" id="{D4C22394-EBC2-4FAF-A555-6C02D589EED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16200000">
            <a:off x="1508760" y="3431556"/>
            <a:ext cx="0" cy="1737360"/>
          </a:xfrm>
          <a:prstGeom prst="line">
            <a:avLst/>
          </a:prstGeom>
          <a:ln w="19050" cap="sq">
            <a:solidFill>
              <a:schemeClr val="tx1"/>
            </a:solidFill>
          </a:ln>
        </p:spPr>
        <p:style>
          <a:lnRef idx="1">
            <a:schemeClr val="accent1"/>
          </a:lnRef>
          <a:fillRef idx="0">
            <a:schemeClr val="accent1"/>
          </a:fillRef>
          <a:effectRef idx="0">
            <a:schemeClr val="accent1"/>
          </a:effectRef>
          <a:fontRef idx="minor">
            <a:schemeClr val="tx1"/>
          </a:fontRef>
        </p:style>
      </p:cxnSp>
      <p:sp>
        <p:nvSpPr>
          <p:cNvPr id="76" name="Oval 75">
            <a:extLst>
              <a:ext uri="{FF2B5EF4-FFF2-40B4-BE49-F238E27FC236}">
                <a16:creationId xmlns:a16="http://schemas.microsoft.com/office/drawing/2014/main" id="{F7194F93-1F71-4A70-9DF1-28F1837711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01147" y="5004581"/>
            <a:ext cx="962395" cy="962395"/>
          </a:xfrm>
          <a:prstGeom prst="ellipse">
            <a:avLst/>
          </a:prstGeom>
          <a:solidFill>
            <a:srgbClr val="3438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9BBC0C84-DC2A-43AE-9576-0A44295E8B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63725" y="4865965"/>
            <a:ext cx="293695" cy="293695"/>
          </a:xfrm>
          <a:prstGeom prst="ellipse">
            <a:avLst/>
          </a:prstGeom>
          <a:solidFill>
            <a:srgbClr val="F49D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uadroTexto 5">
            <a:extLst>
              <a:ext uri="{FF2B5EF4-FFF2-40B4-BE49-F238E27FC236}">
                <a16:creationId xmlns:a16="http://schemas.microsoft.com/office/drawing/2014/main" id="{DD878F16-C776-447A-9BDB-D38D5C80D0FA}"/>
              </a:ext>
            </a:extLst>
          </p:cNvPr>
          <p:cNvSpPr txBox="1"/>
          <p:nvPr/>
        </p:nvSpPr>
        <p:spPr>
          <a:xfrm>
            <a:off x="640078" y="3551409"/>
            <a:ext cx="5935941" cy="646331"/>
          </a:xfrm>
          <a:prstGeom prst="rect">
            <a:avLst/>
          </a:prstGeom>
          <a:noFill/>
        </p:spPr>
        <p:txBody>
          <a:bodyPr wrap="square" rtlCol="0">
            <a:spAutoFit/>
          </a:bodyPr>
          <a:lstStyle/>
          <a:p>
            <a:r>
              <a:rPr lang="es-CO" sz="3600" dirty="0" err="1">
                <a:latin typeface="Segoe UI Light" panose="020B0502040204020203" pitchFamily="34" charset="0"/>
                <a:cs typeface="Segoe UI Light" panose="020B0502040204020203" pitchFamily="34" charset="0"/>
              </a:rPr>
              <a:t>Json</a:t>
            </a:r>
            <a:r>
              <a:rPr lang="es-CO" sz="3600" dirty="0">
                <a:latin typeface="Segoe UI Light" panose="020B0502040204020203" pitchFamily="34" charset="0"/>
                <a:cs typeface="Segoe UI Light" panose="020B0502040204020203" pitchFamily="34" charset="0"/>
              </a:rPr>
              <a:t> Con </a:t>
            </a:r>
            <a:r>
              <a:rPr lang="es-CO" sz="3600" dirty="0" err="1">
                <a:latin typeface="Segoe UI Light" panose="020B0502040204020203" pitchFamily="34" charset="0"/>
                <a:cs typeface="Segoe UI Light" panose="020B0502040204020203" pitchFamily="34" charset="0"/>
              </a:rPr>
              <a:t>CSharp</a:t>
            </a:r>
            <a:endParaRPr lang="es-CO" sz="36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0822132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4">
            <a:extLst>
              <a:ext uri="{FF2B5EF4-FFF2-40B4-BE49-F238E27FC236}">
                <a16:creationId xmlns:a16="http://schemas.microsoft.com/office/drawing/2014/main" id="{0BC9EFE1-D8CB-4668-9980-DB108327A7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6271569"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7CBAE1BD-B8E4-4029-8AA2-C77E4FED986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Título 1">
            <a:extLst>
              <a:ext uri="{FF2B5EF4-FFF2-40B4-BE49-F238E27FC236}">
                <a16:creationId xmlns:a16="http://schemas.microsoft.com/office/drawing/2014/main" id="{F25BF620-D12A-437D-914B-4C084C88FF3F}"/>
              </a:ext>
            </a:extLst>
          </p:cNvPr>
          <p:cNvSpPr txBox="1">
            <a:spLocks/>
          </p:cNvSpPr>
          <p:nvPr/>
        </p:nvSpPr>
        <p:spPr>
          <a:xfrm>
            <a:off x="6585882" y="4267832"/>
            <a:ext cx="4805996" cy="140144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b="1">
                <a:solidFill>
                  <a:srgbClr val="000000"/>
                </a:solidFill>
              </a:rPr>
              <a:t>Que es XML?</a:t>
            </a:r>
          </a:p>
        </p:txBody>
      </p:sp>
      <p:sp>
        <p:nvSpPr>
          <p:cNvPr id="19" name="Freeform 49">
            <a:extLst>
              <a:ext uri="{FF2B5EF4-FFF2-40B4-BE49-F238E27FC236}">
                <a16:creationId xmlns:a16="http://schemas.microsoft.com/office/drawing/2014/main" id="{77DA6D33-2D62-458C-BF5D-DBF612FD55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590635"/>
            <a:ext cx="5478085" cy="6276841"/>
          </a:xfrm>
          <a:custGeom>
            <a:avLst/>
            <a:gdLst>
              <a:gd name="connsiteX0" fmla="*/ 2178155 w 5478085"/>
              <a:gd name="connsiteY0" fmla="*/ 0 h 6276841"/>
              <a:gd name="connsiteX1" fmla="*/ 5478085 w 5478085"/>
              <a:gd name="connsiteY1" fmla="*/ 3299930 h 6276841"/>
              <a:gd name="connsiteX2" fmla="*/ 3751098 w 5478085"/>
              <a:gd name="connsiteY2" fmla="*/ 6201577 h 6276841"/>
              <a:gd name="connsiteX3" fmla="*/ 3594858 w 5478085"/>
              <a:gd name="connsiteY3" fmla="*/ 6276841 h 6276841"/>
              <a:gd name="connsiteX4" fmla="*/ 761453 w 5478085"/>
              <a:gd name="connsiteY4" fmla="*/ 6276841 h 6276841"/>
              <a:gd name="connsiteX5" fmla="*/ 605213 w 5478085"/>
              <a:gd name="connsiteY5" fmla="*/ 6201577 h 6276841"/>
              <a:gd name="connsiteX6" fmla="*/ 79093 w 5478085"/>
              <a:gd name="connsiteY6" fmla="*/ 5846317 h 6276841"/>
              <a:gd name="connsiteX7" fmla="*/ 0 w 5478085"/>
              <a:gd name="connsiteY7" fmla="*/ 5774432 h 6276841"/>
              <a:gd name="connsiteX8" fmla="*/ 0 w 5478085"/>
              <a:gd name="connsiteY8" fmla="*/ 825429 h 6276841"/>
              <a:gd name="connsiteX9" fmla="*/ 79093 w 5478085"/>
              <a:gd name="connsiteY9" fmla="*/ 753544 h 6276841"/>
              <a:gd name="connsiteX10" fmla="*/ 2178155 w 5478085"/>
              <a:gd name="connsiteY10" fmla="*/ 0 h 6276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78085" h="6276841">
                <a:moveTo>
                  <a:pt x="2178155" y="0"/>
                </a:moveTo>
                <a:cubicBezTo>
                  <a:pt x="4000656" y="0"/>
                  <a:pt x="5478085" y="1477429"/>
                  <a:pt x="5478085" y="3299930"/>
                </a:cubicBezTo>
                <a:cubicBezTo>
                  <a:pt x="5478085" y="4552900"/>
                  <a:pt x="4779769" y="5642769"/>
                  <a:pt x="3751098" y="6201577"/>
                </a:cubicBezTo>
                <a:lnTo>
                  <a:pt x="3594858" y="6276841"/>
                </a:lnTo>
                <a:lnTo>
                  <a:pt x="761453" y="6276841"/>
                </a:lnTo>
                <a:lnTo>
                  <a:pt x="605213" y="6201577"/>
                </a:lnTo>
                <a:cubicBezTo>
                  <a:pt x="418182" y="6099975"/>
                  <a:pt x="242071" y="5980818"/>
                  <a:pt x="79093" y="5846317"/>
                </a:cubicBezTo>
                <a:lnTo>
                  <a:pt x="0" y="5774432"/>
                </a:lnTo>
                <a:lnTo>
                  <a:pt x="0" y="825429"/>
                </a:lnTo>
                <a:lnTo>
                  <a:pt x="79093" y="753544"/>
                </a:lnTo>
                <a:cubicBezTo>
                  <a:pt x="649516" y="282789"/>
                  <a:pt x="1380811" y="0"/>
                  <a:pt x="2178155"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accent3"/>
                </a:gs>
                <a:gs pos="100000">
                  <a:schemeClr val="accent3"/>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Imagen 4">
            <a:extLst>
              <a:ext uri="{FF2B5EF4-FFF2-40B4-BE49-F238E27FC236}">
                <a16:creationId xmlns:a16="http://schemas.microsoft.com/office/drawing/2014/main" id="{491E7B31-0F9C-4F18-A88D-5505D64315AB}"/>
              </a:ext>
            </a:extLst>
          </p:cNvPr>
          <p:cNvPicPr>
            <a:picLocks noChangeAspect="1"/>
          </p:cNvPicPr>
          <p:nvPr/>
        </p:nvPicPr>
        <p:blipFill rotWithShape="1">
          <a:blip r:embed="rId3">
            <a:alphaModFix/>
            <a:extLst>
              <a:ext uri="{28A0092B-C50C-407E-A947-70E740481C1C}">
                <a14:useLocalDpi xmlns:a14="http://schemas.microsoft.com/office/drawing/2010/main" val="0"/>
              </a:ext>
            </a:extLst>
          </a:blip>
          <a:srcRect l="39644" r="11475" b="1"/>
          <a:stretch/>
        </p:blipFill>
        <p:spPr>
          <a:xfrm>
            <a:off x="1" y="770037"/>
            <a:ext cx="5298683" cy="6097438"/>
          </a:xfrm>
          <a:custGeom>
            <a:avLst/>
            <a:gdLst>
              <a:gd name="connsiteX0" fmla="*/ 2178155 w 5298683"/>
              <a:gd name="connsiteY0" fmla="*/ 0 h 6097438"/>
              <a:gd name="connsiteX1" fmla="*/ 5298683 w 5298683"/>
              <a:gd name="connsiteY1" fmla="*/ 3120527 h 6097438"/>
              <a:gd name="connsiteX2" fmla="*/ 3392805 w 5298683"/>
              <a:gd name="connsiteY2" fmla="*/ 5995828 h 6097438"/>
              <a:gd name="connsiteX3" fmla="*/ 3115184 w 5298683"/>
              <a:gd name="connsiteY3" fmla="*/ 6097438 h 6097438"/>
              <a:gd name="connsiteX4" fmla="*/ 1241127 w 5298683"/>
              <a:gd name="connsiteY4" fmla="*/ 6097438 h 6097438"/>
              <a:gd name="connsiteX5" fmla="*/ 963506 w 5298683"/>
              <a:gd name="connsiteY5" fmla="*/ 5995828 h 6097438"/>
              <a:gd name="connsiteX6" fmla="*/ 193210 w 5298683"/>
              <a:gd name="connsiteY6" fmla="*/ 5528477 h 6097438"/>
              <a:gd name="connsiteX7" fmla="*/ 0 w 5298683"/>
              <a:gd name="connsiteY7" fmla="*/ 5352876 h 6097438"/>
              <a:gd name="connsiteX8" fmla="*/ 0 w 5298683"/>
              <a:gd name="connsiteY8" fmla="*/ 888178 h 6097438"/>
              <a:gd name="connsiteX9" fmla="*/ 193210 w 5298683"/>
              <a:gd name="connsiteY9" fmla="*/ 712577 h 6097438"/>
              <a:gd name="connsiteX10" fmla="*/ 2178155 w 5298683"/>
              <a:gd name="connsiteY10" fmla="*/ 0 h 6097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98683" h="6097438">
                <a:moveTo>
                  <a:pt x="2178155" y="0"/>
                </a:moveTo>
                <a:cubicBezTo>
                  <a:pt x="3901575" y="0"/>
                  <a:pt x="5298683" y="1397108"/>
                  <a:pt x="5298683" y="3120527"/>
                </a:cubicBezTo>
                <a:cubicBezTo>
                  <a:pt x="5298683" y="4413092"/>
                  <a:pt x="4512810" y="5522106"/>
                  <a:pt x="3392805" y="5995828"/>
                </a:cubicBezTo>
                <a:lnTo>
                  <a:pt x="3115184" y="6097438"/>
                </a:lnTo>
                <a:lnTo>
                  <a:pt x="1241127" y="6097438"/>
                </a:lnTo>
                <a:lnTo>
                  <a:pt x="963506" y="5995828"/>
                </a:lnTo>
                <a:cubicBezTo>
                  <a:pt x="683504" y="5877397"/>
                  <a:pt x="424387" y="5719261"/>
                  <a:pt x="193210" y="5528477"/>
                </a:cubicBezTo>
                <a:lnTo>
                  <a:pt x="0" y="5352876"/>
                </a:lnTo>
                <a:lnTo>
                  <a:pt x="0" y="888178"/>
                </a:lnTo>
                <a:lnTo>
                  <a:pt x="193210" y="712577"/>
                </a:lnTo>
                <a:cubicBezTo>
                  <a:pt x="732621" y="267415"/>
                  <a:pt x="1424159" y="0"/>
                  <a:pt x="2178155" y="0"/>
                </a:cubicBezTo>
                <a:close/>
              </a:path>
            </a:pathLst>
          </a:custGeom>
          <a:effectLst>
            <a:softEdge rad="0"/>
          </a:effectLst>
        </p:spPr>
      </p:pic>
    </p:spTree>
    <p:extLst>
      <p:ext uri="{BB962C8B-B14F-4D97-AF65-F5344CB8AC3E}">
        <p14:creationId xmlns:p14="http://schemas.microsoft.com/office/powerpoint/2010/main" val="40509043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Título 1">
            <a:extLst>
              <a:ext uri="{FF2B5EF4-FFF2-40B4-BE49-F238E27FC236}">
                <a16:creationId xmlns:a16="http://schemas.microsoft.com/office/drawing/2014/main" id="{F25BF620-D12A-437D-914B-4C084C88FF3F}"/>
              </a:ext>
            </a:extLst>
          </p:cNvPr>
          <p:cNvSpPr txBox="1">
            <a:spLocks/>
          </p:cNvSpPr>
          <p:nvPr/>
        </p:nvSpPr>
        <p:spPr>
          <a:xfrm>
            <a:off x="1113549" y="441420"/>
            <a:ext cx="9184002" cy="140144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b="1" dirty="0" err="1">
                <a:solidFill>
                  <a:srgbClr val="000000"/>
                </a:solidFill>
              </a:rPr>
              <a:t>Lenguaje</a:t>
            </a:r>
            <a:r>
              <a:rPr lang="en-US" b="1" dirty="0">
                <a:solidFill>
                  <a:srgbClr val="000000"/>
                </a:solidFill>
              </a:rPr>
              <a:t> de </a:t>
            </a:r>
            <a:r>
              <a:rPr lang="en-US" b="1" dirty="0" err="1">
                <a:solidFill>
                  <a:srgbClr val="000000"/>
                </a:solidFill>
              </a:rPr>
              <a:t>Marcado</a:t>
            </a:r>
            <a:r>
              <a:rPr lang="en-US" b="1" dirty="0">
                <a:solidFill>
                  <a:srgbClr val="000000"/>
                </a:solidFill>
              </a:rPr>
              <a:t> Extensible</a:t>
            </a:r>
          </a:p>
        </p:txBody>
      </p:sp>
      <p:sp>
        <p:nvSpPr>
          <p:cNvPr id="8" name="Marcador de contenido 2">
            <a:extLst>
              <a:ext uri="{FF2B5EF4-FFF2-40B4-BE49-F238E27FC236}">
                <a16:creationId xmlns:a16="http://schemas.microsoft.com/office/drawing/2014/main" id="{63FBF3BA-3E0E-45A9-A881-5FE8541BC3CC}"/>
              </a:ext>
            </a:extLst>
          </p:cNvPr>
          <p:cNvSpPr txBox="1">
            <a:spLocks/>
          </p:cNvSpPr>
          <p:nvPr/>
        </p:nvSpPr>
        <p:spPr>
          <a:xfrm>
            <a:off x="5356616" y="1842868"/>
            <a:ext cx="6277366" cy="4192171"/>
          </a:xfrm>
          <a:prstGeom prst="rect">
            <a:avLst/>
          </a:prstGeom>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MX" sz="2400" dirty="0">
                <a:latin typeface="Segoe UI Light" panose="020B0502040204020203" pitchFamily="34" charset="0"/>
                <a:cs typeface="Segoe UI Light" panose="020B0502040204020203" pitchFamily="34" charset="0"/>
              </a:rPr>
              <a:t> es un meta-lenguaje que permite definir lenguajes de marcas desarrollado por el </a:t>
            </a:r>
            <a:r>
              <a:rPr lang="es-MX" sz="2400" b="1" dirty="0" err="1">
                <a:latin typeface="Segoe UI Light" panose="020B0502040204020203" pitchFamily="34" charset="0"/>
                <a:cs typeface="Segoe UI Light" panose="020B0502040204020203" pitchFamily="34" charset="0"/>
              </a:rPr>
              <a:t>World</a:t>
            </a:r>
            <a:r>
              <a:rPr lang="es-MX" sz="2400" b="1" dirty="0">
                <a:latin typeface="Segoe UI Light" panose="020B0502040204020203" pitchFamily="34" charset="0"/>
                <a:cs typeface="Segoe UI Light" panose="020B0502040204020203" pitchFamily="34" charset="0"/>
              </a:rPr>
              <a:t> Wide Web </a:t>
            </a:r>
            <a:r>
              <a:rPr lang="es-MX" sz="2400" b="1" dirty="0" err="1">
                <a:latin typeface="Segoe UI Light" panose="020B0502040204020203" pitchFamily="34" charset="0"/>
                <a:cs typeface="Segoe UI Light" panose="020B0502040204020203" pitchFamily="34" charset="0"/>
              </a:rPr>
              <a:t>Consortium</a:t>
            </a:r>
            <a:r>
              <a:rPr lang="es-MX" sz="2400" dirty="0">
                <a:latin typeface="Segoe UI Light" panose="020B0502040204020203" pitchFamily="34" charset="0"/>
                <a:cs typeface="Segoe UI Light" panose="020B0502040204020203" pitchFamily="34" charset="0"/>
              </a:rPr>
              <a:t> (W3C) utilizado para almacenar datos en forma legible.</a:t>
            </a:r>
            <a:endParaRPr lang="es-CO" sz="2400" dirty="0">
              <a:latin typeface="Segoe UI Light" panose="020B0502040204020203" pitchFamily="34" charset="0"/>
              <a:cs typeface="Segoe UI Light" panose="020B0502040204020203" pitchFamily="34" charset="0"/>
            </a:endParaRPr>
          </a:p>
        </p:txBody>
      </p:sp>
      <p:pic>
        <p:nvPicPr>
          <p:cNvPr id="2" name="Gráfico 1">
            <a:extLst>
              <a:ext uri="{FF2B5EF4-FFF2-40B4-BE49-F238E27FC236}">
                <a16:creationId xmlns:a16="http://schemas.microsoft.com/office/drawing/2014/main" id="{E1A71F4A-3AF9-41E8-B0C8-3DFDAC46956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14388" y="2432813"/>
            <a:ext cx="3048000" cy="2266950"/>
          </a:xfrm>
          <a:prstGeom prst="rect">
            <a:avLst/>
          </a:prstGeom>
        </p:spPr>
      </p:pic>
    </p:spTree>
    <p:extLst>
      <p:ext uri="{BB962C8B-B14F-4D97-AF65-F5344CB8AC3E}">
        <p14:creationId xmlns:p14="http://schemas.microsoft.com/office/powerpoint/2010/main" val="37664111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Título 1">
            <a:extLst>
              <a:ext uri="{FF2B5EF4-FFF2-40B4-BE49-F238E27FC236}">
                <a16:creationId xmlns:a16="http://schemas.microsoft.com/office/drawing/2014/main" id="{F25BF620-D12A-437D-914B-4C084C88FF3F}"/>
              </a:ext>
            </a:extLst>
          </p:cNvPr>
          <p:cNvSpPr txBox="1">
            <a:spLocks/>
          </p:cNvSpPr>
          <p:nvPr/>
        </p:nvSpPr>
        <p:spPr>
          <a:xfrm>
            <a:off x="1113549" y="441420"/>
            <a:ext cx="9184002" cy="140144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b="1">
                <a:solidFill>
                  <a:srgbClr val="000000"/>
                </a:solidFill>
              </a:rPr>
              <a:t>Para que sirve?</a:t>
            </a:r>
            <a:endParaRPr lang="en-US" b="1" dirty="0">
              <a:solidFill>
                <a:srgbClr val="000000"/>
              </a:solidFill>
            </a:endParaRPr>
          </a:p>
        </p:txBody>
      </p:sp>
      <p:sp>
        <p:nvSpPr>
          <p:cNvPr id="8" name="Marcador de contenido 2">
            <a:extLst>
              <a:ext uri="{FF2B5EF4-FFF2-40B4-BE49-F238E27FC236}">
                <a16:creationId xmlns:a16="http://schemas.microsoft.com/office/drawing/2014/main" id="{63FBF3BA-3E0E-45A9-A881-5FE8541BC3CC}"/>
              </a:ext>
            </a:extLst>
          </p:cNvPr>
          <p:cNvSpPr txBox="1">
            <a:spLocks/>
          </p:cNvSpPr>
          <p:nvPr/>
        </p:nvSpPr>
        <p:spPr>
          <a:xfrm>
            <a:off x="1579583" y="1484270"/>
            <a:ext cx="6277366" cy="4192171"/>
          </a:xfrm>
          <a:prstGeom prst="rect">
            <a:avLst/>
          </a:prstGeom>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MX" sz="2400" dirty="0">
                <a:latin typeface="Segoe UI Light" panose="020B0502040204020203" pitchFamily="34" charset="0"/>
                <a:cs typeface="Segoe UI Light" panose="020B0502040204020203" pitchFamily="34" charset="0"/>
              </a:rPr>
              <a:t> Representar información estructurada en la web (todos documentos), de modo que esta información pueda ser almacenada, transmitida, </a:t>
            </a:r>
          </a:p>
          <a:p>
            <a:r>
              <a:rPr lang="es-MX" sz="2400" dirty="0">
                <a:latin typeface="Segoe UI Light" panose="020B0502040204020203" pitchFamily="34" charset="0"/>
                <a:cs typeface="Segoe UI Light" panose="020B0502040204020203" pitchFamily="34" charset="0"/>
              </a:rPr>
              <a:t>procesada, visualizada e impresa, por muy diversos tipos de aplicaciones y dispositivos</a:t>
            </a:r>
            <a:endParaRPr lang="es-CO" sz="2400" dirty="0">
              <a:latin typeface="Segoe UI Light" panose="020B0502040204020203" pitchFamily="34" charset="0"/>
              <a:cs typeface="Segoe UI Light" panose="020B0502040204020203" pitchFamily="34" charset="0"/>
            </a:endParaRPr>
          </a:p>
        </p:txBody>
      </p:sp>
      <p:pic>
        <p:nvPicPr>
          <p:cNvPr id="4" name="Imagen 3">
            <a:extLst>
              <a:ext uri="{FF2B5EF4-FFF2-40B4-BE49-F238E27FC236}">
                <a16:creationId xmlns:a16="http://schemas.microsoft.com/office/drawing/2014/main" id="{2E705983-47DC-4739-867E-9DAD46A63A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54528" y="2376791"/>
            <a:ext cx="3473511" cy="2568535"/>
          </a:xfrm>
          <a:prstGeom prst="rect">
            <a:avLst/>
          </a:prstGeom>
        </p:spPr>
      </p:pic>
    </p:spTree>
    <p:extLst>
      <p:ext uri="{BB962C8B-B14F-4D97-AF65-F5344CB8AC3E}">
        <p14:creationId xmlns:p14="http://schemas.microsoft.com/office/powerpoint/2010/main" val="27041210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F60FCA6E-0894-46CD-BD49-5955A51E00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31955" y="5346696"/>
            <a:ext cx="5360045" cy="1511304"/>
          </a:xfrm>
          <a:custGeom>
            <a:avLst/>
            <a:gdLst>
              <a:gd name="connsiteX0" fmla="*/ 4545473 w 5360045"/>
              <a:gd name="connsiteY0" fmla="*/ 0 h 1511304"/>
              <a:gd name="connsiteX1" fmla="*/ 5360045 w 5360045"/>
              <a:gd name="connsiteY1" fmla="*/ 0 h 1511304"/>
              <a:gd name="connsiteX2" fmla="*/ 5360045 w 5360045"/>
              <a:gd name="connsiteY2" fmla="*/ 1046730 h 1511304"/>
              <a:gd name="connsiteX3" fmla="*/ 5360045 w 5360045"/>
              <a:gd name="connsiteY3" fmla="*/ 1508760 h 1511304"/>
              <a:gd name="connsiteX4" fmla="*/ 5360045 w 5360045"/>
              <a:gd name="connsiteY4" fmla="*/ 1511304 h 1511304"/>
              <a:gd name="connsiteX5" fmla="*/ 4545474 w 5360045"/>
              <a:gd name="connsiteY5" fmla="*/ 1511304 h 1511304"/>
              <a:gd name="connsiteX6" fmla="*/ 2525897 w 5360045"/>
              <a:gd name="connsiteY6" fmla="*/ 1511304 h 1511304"/>
              <a:gd name="connsiteX7" fmla="*/ 0 w 5360045"/>
              <a:gd name="connsiteY7" fmla="*/ 1511304 h 1511304"/>
              <a:gd name="connsiteX8" fmla="*/ 697617 w 5360045"/>
              <a:gd name="connsiteY8" fmla="*/ 3 h 1511304"/>
              <a:gd name="connsiteX9" fmla="*/ 4545473 w 5360045"/>
              <a:gd name="connsiteY9" fmla="*/ 3 h 1511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60045" h="1511304">
                <a:moveTo>
                  <a:pt x="4545473" y="0"/>
                </a:moveTo>
                <a:lnTo>
                  <a:pt x="5360045" y="0"/>
                </a:lnTo>
                <a:lnTo>
                  <a:pt x="5360045" y="1046730"/>
                </a:lnTo>
                <a:lnTo>
                  <a:pt x="5360045" y="1508760"/>
                </a:lnTo>
                <a:lnTo>
                  <a:pt x="5360045" y="1511304"/>
                </a:lnTo>
                <a:lnTo>
                  <a:pt x="4545474" y="1511304"/>
                </a:lnTo>
                <a:lnTo>
                  <a:pt x="2525897" y="1511304"/>
                </a:lnTo>
                <a:lnTo>
                  <a:pt x="0" y="1511304"/>
                </a:lnTo>
                <a:lnTo>
                  <a:pt x="697617" y="3"/>
                </a:lnTo>
                <a:lnTo>
                  <a:pt x="4545473" y="3"/>
                </a:lnTo>
                <a:close/>
              </a:path>
            </a:pathLst>
          </a:custGeom>
          <a:solidFill>
            <a:srgbClr val="404040">
              <a:alpha val="8470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Shape 14">
            <a:extLst>
              <a:ext uri="{FF2B5EF4-FFF2-40B4-BE49-F238E27FC236}">
                <a16:creationId xmlns:a16="http://schemas.microsoft.com/office/drawing/2014/main" id="{E78C6E4B-A1F1-4B6C-97EC-BE997495D6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46694"/>
            <a:ext cx="7346605" cy="1511306"/>
          </a:xfrm>
          <a:custGeom>
            <a:avLst/>
            <a:gdLst>
              <a:gd name="connsiteX0" fmla="*/ 0 w 7346605"/>
              <a:gd name="connsiteY0" fmla="*/ 0 h 1511306"/>
              <a:gd name="connsiteX1" fmla="*/ 239486 w 7346605"/>
              <a:gd name="connsiteY1" fmla="*/ 0 h 1511306"/>
              <a:gd name="connsiteX2" fmla="*/ 1209568 w 7346605"/>
              <a:gd name="connsiteY2" fmla="*/ 0 h 1511306"/>
              <a:gd name="connsiteX3" fmla="*/ 2405743 w 7346605"/>
              <a:gd name="connsiteY3" fmla="*/ 0 h 1511306"/>
              <a:gd name="connsiteX4" fmla="*/ 2405743 w 7346605"/>
              <a:gd name="connsiteY4" fmla="*/ 2544 h 1511306"/>
              <a:gd name="connsiteX5" fmla="*/ 2801131 w 7346605"/>
              <a:gd name="connsiteY5" fmla="*/ 2544 h 1511306"/>
              <a:gd name="connsiteX6" fmla="*/ 2801131 w 7346605"/>
              <a:gd name="connsiteY6" fmla="*/ 0 h 1511306"/>
              <a:gd name="connsiteX7" fmla="*/ 7346605 w 7346605"/>
              <a:gd name="connsiteY7" fmla="*/ 0 h 1511306"/>
              <a:gd name="connsiteX8" fmla="*/ 6648988 w 7346605"/>
              <a:gd name="connsiteY8" fmla="*/ 1511301 h 1511306"/>
              <a:gd name="connsiteX9" fmla="*/ 2801132 w 7346605"/>
              <a:gd name="connsiteY9" fmla="*/ 1511301 h 1511306"/>
              <a:gd name="connsiteX10" fmla="*/ 2801132 w 7346605"/>
              <a:gd name="connsiteY10" fmla="*/ 1511304 h 1511306"/>
              <a:gd name="connsiteX11" fmla="*/ 2405743 w 7346605"/>
              <a:gd name="connsiteY11" fmla="*/ 1511304 h 1511306"/>
              <a:gd name="connsiteX12" fmla="*/ 2405743 w 7346605"/>
              <a:gd name="connsiteY12" fmla="*/ 1511306 h 1511306"/>
              <a:gd name="connsiteX13" fmla="*/ 1333411 w 7346605"/>
              <a:gd name="connsiteY13" fmla="*/ 1511306 h 1511306"/>
              <a:gd name="connsiteX14" fmla="*/ 1219208 w 7346605"/>
              <a:gd name="connsiteY14" fmla="*/ 1511306 h 1511306"/>
              <a:gd name="connsiteX15" fmla="*/ 1209568 w 7346605"/>
              <a:gd name="connsiteY15" fmla="*/ 1511306 h 1511306"/>
              <a:gd name="connsiteX16" fmla="*/ 239486 w 7346605"/>
              <a:gd name="connsiteY16" fmla="*/ 1511306 h 1511306"/>
              <a:gd name="connsiteX17" fmla="*/ 0 w 7346605"/>
              <a:gd name="connsiteY17" fmla="*/ 1511306 h 1511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346605" h="1511306">
                <a:moveTo>
                  <a:pt x="0" y="0"/>
                </a:moveTo>
                <a:lnTo>
                  <a:pt x="239486" y="0"/>
                </a:lnTo>
                <a:lnTo>
                  <a:pt x="1209568" y="0"/>
                </a:lnTo>
                <a:lnTo>
                  <a:pt x="2405743" y="0"/>
                </a:lnTo>
                <a:lnTo>
                  <a:pt x="2405743" y="2544"/>
                </a:lnTo>
                <a:lnTo>
                  <a:pt x="2801131" y="2544"/>
                </a:lnTo>
                <a:lnTo>
                  <a:pt x="2801131" y="0"/>
                </a:lnTo>
                <a:lnTo>
                  <a:pt x="7346605" y="0"/>
                </a:lnTo>
                <a:lnTo>
                  <a:pt x="6648988" y="1511301"/>
                </a:lnTo>
                <a:lnTo>
                  <a:pt x="2801132" y="1511301"/>
                </a:lnTo>
                <a:lnTo>
                  <a:pt x="2801132" y="1511304"/>
                </a:lnTo>
                <a:lnTo>
                  <a:pt x="2405743" y="1511304"/>
                </a:lnTo>
                <a:lnTo>
                  <a:pt x="2405743" y="1511306"/>
                </a:lnTo>
                <a:lnTo>
                  <a:pt x="1333411" y="1511306"/>
                </a:lnTo>
                <a:lnTo>
                  <a:pt x="1219208" y="1511306"/>
                </a:lnTo>
                <a:lnTo>
                  <a:pt x="1209568" y="1511306"/>
                </a:lnTo>
                <a:lnTo>
                  <a:pt x="239486" y="1511306"/>
                </a:lnTo>
                <a:lnTo>
                  <a:pt x="0" y="1511306"/>
                </a:lnTo>
                <a:close/>
              </a:path>
            </a:pathLst>
          </a:custGeom>
          <a:solidFill>
            <a:srgbClr val="D0CE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95000"/>
                </a:schemeClr>
              </a:solidFill>
            </a:endParaRPr>
          </a:p>
        </p:txBody>
      </p:sp>
      <p:sp>
        <p:nvSpPr>
          <p:cNvPr id="7" name="Título 1">
            <a:extLst>
              <a:ext uri="{FF2B5EF4-FFF2-40B4-BE49-F238E27FC236}">
                <a16:creationId xmlns:a16="http://schemas.microsoft.com/office/drawing/2014/main" id="{F25BF620-D12A-437D-914B-4C084C88FF3F}"/>
              </a:ext>
            </a:extLst>
          </p:cNvPr>
          <p:cNvSpPr txBox="1">
            <a:spLocks/>
          </p:cNvSpPr>
          <p:nvPr/>
        </p:nvSpPr>
        <p:spPr>
          <a:xfrm>
            <a:off x="950121" y="5529884"/>
            <a:ext cx="5693783" cy="109633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4000" b="1" kern="1200">
                <a:solidFill>
                  <a:srgbClr val="303030"/>
                </a:solidFill>
                <a:latin typeface="+mj-lt"/>
                <a:ea typeface="+mj-ea"/>
                <a:cs typeface="+mj-cs"/>
              </a:rPr>
              <a:t>Ventajas de XML</a:t>
            </a:r>
          </a:p>
        </p:txBody>
      </p:sp>
      <p:pic>
        <p:nvPicPr>
          <p:cNvPr id="3" name="Imagen 2">
            <a:extLst>
              <a:ext uri="{FF2B5EF4-FFF2-40B4-BE49-F238E27FC236}">
                <a16:creationId xmlns:a16="http://schemas.microsoft.com/office/drawing/2014/main" id="{BEFFFD73-5A34-4281-AE9C-F477FE3249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0121" y="1296234"/>
            <a:ext cx="5941068" cy="3326998"/>
          </a:xfrm>
          <a:prstGeom prst="rect">
            <a:avLst/>
          </a:prstGeom>
        </p:spPr>
      </p:pic>
      <p:sp>
        <p:nvSpPr>
          <p:cNvPr id="8" name="Marcador de contenido 2">
            <a:extLst>
              <a:ext uri="{FF2B5EF4-FFF2-40B4-BE49-F238E27FC236}">
                <a16:creationId xmlns:a16="http://schemas.microsoft.com/office/drawing/2014/main" id="{63FBF3BA-3E0E-45A9-A881-5FE8541BC3CC}"/>
              </a:ext>
            </a:extLst>
          </p:cNvPr>
          <p:cNvSpPr txBox="1">
            <a:spLocks/>
          </p:cNvSpPr>
          <p:nvPr/>
        </p:nvSpPr>
        <p:spPr>
          <a:xfrm>
            <a:off x="7534655" y="965199"/>
            <a:ext cx="4008101" cy="4020458"/>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a:t> Fácilmente procesable </a:t>
            </a:r>
          </a:p>
          <a:p>
            <a:r>
              <a:rPr lang="en-US" sz="2000"/>
              <a:t>Separa radicalmente el contenido y el formato de presentación </a:t>
            </a:r>
          </a:p>
          <a:p>
            <a:r>
              <a:rPr lang="en-US" sz="2000"/>
              <a:t>Diseñado para cualquier lenguaje y alfabeto. (encoding) </a:t>
            </a:r>
          </a:p>
        </p:txBody>
      </p:sp>
    </p:spTree>
    <p:extLst>
      <p:ext uri="{BB962C8B-B14F-4D97-AF65-F5344CB8AC3E}">
        <p14:creationId xmlns:p14="http://schemas.microsoft.com/office/powerpoint/2010/main" val="11650363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19">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4572000"/>
            <a:ext cx="7058307" cy="1964266"/>
          </a:xfrm>
          <a:prstGeom prst="rect">
            <a:avLst/>
          </a:prstGeom>
          <a:solidFill>
            <a:srgbClr val="3E54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ítulo 1">
            <a:extLst>
              <a:ext uri="{FF2B5EF4-FFF2-40B4-BE49-F238E27FC236}">
                <a16:creationId xmlns:a16="http://schemas.microsoft.com/office/drawing/2014/main" id="{F25BF620-D12A-437D-914B-4C084C88FF3F}"/>
              </a:ext>
            </a:extLst>
          </p:cNvPr>
          <p:cNvSpPr txBox="1">
            <a:spLocks/>
          </p:cNvSpPr>
          <p:nvPr/>
        </p:nvSpPr>
        <p:spPr>
          <a:xfrm>
            <a:off x="524256" y="4767072"/>
            <a:ext cx="6594189" cy="162521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spcAft>
                <a:spcPts val="600"/>
              </a:spcAft>
            </a:pPr>
            <a:r>
              <a:rPr lang="en-US" b="1">
                <a:solidFill>
                  <a:srgbClr val="FFFFFF"/>
                </a:solidFill>
              </a:rPr>
              <a:t>Características</a:t>
            </a:r>
          </a:p>
        </p:txBody>
      </p:sp>
      <p:pic>
        <p:nvPicPr>
          <p:cNvPr id="3" name="Imagen 2">
            <a:extLst>
              <a:ext uri="{FF2B5EF4-FFF2-40B4-BE49-F238E27FC236}">
                <a16:creationId xmlns:a16="http://schemas.microsoft.com/office/drawing/2014/main" id="{BEFFFD73-5A34-4281-AE9C-F477FE3249CF}"/>
              </a:ext>
            </a:extLst>
          </p:cNvPr>
          <p:cNvPicPr>
            <a:picLocks noChangeAspect="1"/>
          </p:cNvPicPr>
          <p:nvPr/>
        </p:nvPicPr>
        <p:blipFill rotWithShape="1">
          <a:blip r:embed="rId2">
            <a:extLst>
              <a:ext uri="{28A0092B-C50C-407E-A947-70E740481C1C}">
                <a14:useLocalDpi xmlns:a14="http://schemas.microsoft.com/office/drawing/2010/main" val="0"/>
              </a:ext>
            </a:extLst>
          </a:blip>
          <a:srcRect l="3767" r="1" b="1"/>
          <a:stretch/>
        </p:blipFill>
        <p:spPr>
          <a:xfrm>
            <a:off x="327547" y="321733"/>
            <a:ext cx="7058306" cy="4107392"/>
          </a:xfrm>
          <a:prstGeom prst="rect">
            <a:avLst/>
          </a:prstGeom>
        </p:spPr>
      </p:pic>
      <p:sp>
        <p:nvSpPr>
          <p:cNvPr id="22" name="Rectangle 21">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321732"/>
            <a:ext cx="4335613" cy="621453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Marcador de contenido 2">
            <a:extLst>
              <a:ext uri="{FF2B5EF4-FFF2-40B4-BE49-F238E27FC236}">
                <a16:creationId xmlns:a16="http://schemas.microsoft.com/office/drawing/2014/main" id="{63FBF3BA-3E0E-45A9-A881-5FE8541BC3CC}"/>
              </a:ext>
            </a:extLst>
          </p:cNvPr>
          <p:cNvSpPr txBox="1">
            <a:spLocks/>
          </p:cNvSpPr>
          <p:nvPr/>
        </p:nvSpPr>
        <p:spPr>
          <a:xfrm>
            <a:off x="8029319" y="917725"/>
            <a:ext cx="3424739" cy="4852362"/>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700">
                <a:solidFill>
                  <a:srgbClr val="FFFFFF"/>
                </a:solidFill>
              </a:rPr>
              <a:t> XML es un subconjunto de SGML que incorpora las tres características más importantes de este: </a:t>
            </a:r>
          </a:p>
          <a:p>
            <a:pPr lvl="1"/>
            <a:r>
              <a:rPr lang="en-US" sz="1700">
                <a:solidFill>
                  <a:srgbClr val="FFFFFF"/>
                </a:solidFill>
              </a:rPr>
              <a:t>Extensibilidad </a:t>
            </a:r>
          </a:p>
          <a:p>
            <a:pPr lvl="1"/>
            <a:r>
              <a:rPr lang="en-US" sz="1700">
                <a:solidFill>
                  <a:srgbClr val="FFFFFF"/>
                </a:solidFill>
              </a:rPr>
              <a:t>Estructura </a:t>
            </a:r>
          </a:p>
          <a:p>
            <a:pPr lvl="1"/>
            <a:r>
              <a:rPr lang="en-US" sz="1700">
                <a:solidFill>
                  <a:srgbClr val="FFFFFF"/>
                </a:solidFill>
              </a:rPr>
              <a:t>Validación </a:t>
            </a:r>
          </a:p>
          <a:p>
            <a:r>
              <a:rPr lang="en-US" sz="1700">
                <a:solidFill>
                  <a:srgbClr val="FFFFFF"/>
                </a:solidFill>
              </a:rPr>
              <a:t>Basado en texto. </a:t>
            </a:r>
          </a:p>
          <a:p>
            <a:r>
              <a:rPr lang="en-US" sz="1700">
                <a:solidFill>
                  <a:srgbClr val="FFFFFF"/>
                </a:solidFill>
              </a:rPr>
              <a:t>Orientado a los contenidos no presentación. </a:t>
            </a:r>
          </a:p>
          <a:p>
            <a:r>
              <a:rPr lang="en-US" sz="1700">
                <a:solidFill>
                  <a:srgbClr val="FFFFFF"/>
                </a:solidFill>
              </a:rPr>
              <a:t>Las etiquetas se definen para crear los documentos, no tienen un significado preestablecido. </a:t>
            </a:r>
          </a:p>
          <a:p>
            <a:r>
              <a:rPr lang="en-US" sz="1700">
                <a:solidFill>
                  <a:srgbClr val="FFFFFF"/>
                </a:solidFill>
              </a:rPr>
              <a:t>No es sustituto de HTML. </a:t>
            </a:r>
          </a:p>
          <a:p>
            <a:r>
              <a:rPr lang="en-US" sz="1700">
                <a:solidFill>
                  <a:srgbClr val="FFFFFF"/>
                </a:solidFill>
              </a:rPr>
              <a:t>No existe un visor genérico de XML. </a:t>
            </a:r>
          </a:p>
        </p:txBody>
      </p:sp>
    </p:spTree>
    <p:extLst>
      <p:ext uri="{BB962C8B-B14F-4D97-AF65-F5344CB8AC3E}">
        <p14:creationId xmlns:p14="http://schemas.microsoft.com/office/powerpoint/2010/main" val="36083232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2">
            <a:extLst>
              <a:ext uri="{FF2B5EF4-FFF2-40B4-BE49-F238E27FC236}">
                <a16:creationId xmlns:a16="http://schemas.microsoft.com/office/drawing/2014/main" id="{42A5316D-ED2F-4F89-B4B4-8D9240B1A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ítulo 1">
            <a:extLst>
              <a:ext uri="{FF2B5EF4-FFF2-40B4-BE49-F238E27FC236}">
                <a16:creationId xmlns:a16="http://schemas.microsoft.com/office/drawing/2014/main" id="{F25BF620-D12A-437D-914B-4C084C88FF3F}"/>
              </a:ext>
            </a:extLst>
          </p:cNvPr>
          <p:cNvSpPr txBox="1">
            <a:spLocks/>
          </p:cNvSpPr>
          <p:nvPr/>
        </p:nvSpPr>
        <p:spPr>
          <a:xfrm>
            <a:off x="694510" y="1487272"/>
            <a:ext cx="2743200" cy="2743200"/>
          </a:xfrm>
          <a:prstGeom prst="ellipse">
            <a:avLst/>
          </a:prstGeom>
          <a:solidFill>
            <a:srgbClr val="262626"/>
          </a:solidFill>
          <a:ln w="174625" cmpd="thinThick">
            <a:solidFill>
              <a:srgbClr val="262626"/>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Aft>
                <a:spcPts val="600"/>
              </a:spcAft>
            </a:pPr>
            <a:r>
              <a:rPr lang="en-US" sz="2600" b="1" kern="1200">
                <a:solidFill>
                  <a:srgbClr val="FFFFFF"/>
                </a:solidFill>
                <a:latin typeface="+mj-lt"/>
                <a:ea typeface="+mj-ea"/>
                <a:cs typeface="+mj-cs"/>
              </a:rPr>
              <a:t>Aplicaciones de XML</a:t>
            </a:r>
          </a:p>
        </p:txBody>
      </p:sp>
      <p:pic>
        <p:nvPicPr>
          <p:cNvPr id="3" name="Imagen 2">
            <a:extLst>
              <a:ext uri="{FF2B5EF4-FFF2-40B4-BE49-F238E27FC236}">
                <a16:creationId xmlns:a16="http://schemas.microsoft.com/office/drawing/2014/main" id="{19B7A414-9A27-48CF-AF00-FC448F0DAE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38600" y="1313299"/>
            <a:ext cx="6549038" cy="3091146"/>
          </a:xfrm>
          <a:prstGeom prst="rect">
            <a:avLst/>
          </a:prstGeom>
        </p:spPr>
      </p:pic>
      <p:sp>
        <p:nvSpPr>
          <p:cNvPr id="8" name="Marcador de contenido 2">
            <a:extLst>
              <a:ext uri="{FF2B5EF4-FFF2-40B4-BE49-F238E27FC236}">
                <a16:creationId xmlns:a16="http://schemas.microsoft.com/office/drawing/2014/main" id="{63FBF3BA-3E0E-45A9-A881-5FE8541BC3CC}"/>
              </a:ext>
            </a:extLst>
          </p:cNvPr>
          <p:cNvSpPr txBox="1">
            <a:spLocks/>
          </p:cNvSpPr>
          <p:nvPr/>
        </p:nvSpPr>
        <p:spPr>
          <a:xfrm>
            <a:off x="4038600" y="4884873"/>
            <a:ext cx="7188199" cy="129209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a:t> Publicar e intercambiar contenidos de bases de datos. </a:t>
            </a:r>
          </a:p>
          <a:p>
            <a:r>
              <a:rPr lang="en-US" sz="1800"/>
              <a:t>Formatos de mensaje para comunicación entre aplicaciones (B2B) </a:t>
            </a:r>
          </a:p>
          <a:p>
            <a:r>
              <a:rPr lang="en-US" sz="1800"/>
              <a:t>Descripción de metacontenidos. </a:t>
            </a:r>
          </a:p>
        </p:txBody>
      </p:sp>
    </p:spTree>
    <p:extLst>
      <p:ext uri="{BB962C8B-B14F-4D97-AF65-F5344CB8AC3E}">
        <p14:creationId xmlns:p14="http://schemas.microsoft.com/office/powerpoint/2010/main" val="28659049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Título 1">
            <a:extLst>
              <a:ext uri="{FF2B5EF4-FFF2-40B4-BE49-F238E27FC236}">
                <a16:creationId xmlns:a16="http://schemas.microsoft.com/office/drawing/2014/main" id="{F25BF620-D12A-437D-914B-4C084C88FF3F}"/>
              </a:ext>
            </a:extLst>
          </p:cNvPr>
          <p:cNvSpPr txBox="1">
            <a:spLocks/>
          </p:cNvSpPr>
          <p:nvPr/>
        </p:nvSpPr>
        <p:spPr>
          <a:xfrm>
            <a:off x="648929" y="629266"/>
            <a:ext cx="3651467" cy="1676603"/>
          </a:xfrm>
          <a:prstGeom prst="ellipse">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3700"/>
              <a:t>Documento XML</a:t>
            </a:r>
            <a:endParaRPr lang="en-US" sz="3700" b="1"/>
          </a:p>
        </p:txBody>
      </p:sp>
      <p:sp>
        <p:nvSpPr>
          <p:cNvPr id="8" name="Marcador de contenido 2">
            <a:extLst>
              <a:ext uri="{FF2B5EF4-FFF2-40B4-BE49-F238E27FC236}">
                <a16:creationId xmlns:a16="http://schemas.microsoft.com/office/drawing/2014/main" id="{63FBF3BA-3E0E-45A9-A881-5FE8541BC3CC}"/>
              </a:ext>
            </a:extLst>
          </p:cNvPr>
          <p:cNvSpPr txBox="1">
            <a:spLocks/>
          </p:cNvSpPr>
          <p:nvPr/>
        </p:nvSpPr>
        <p:spPr>
          <a:xfrm>
            <a:off x="648931" y="2438400"/>
            <a:ext cx="3651466" cy="378541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a:t>Conjunto de datos con sus respectivas etiquetas de marcado XML. </a:t>
            </a:r>
          </a:p>
          <a:p>
            <a:r>
              <a:rPr lang="en-US" sz="1800"/>
              <a:t>Se almacena como texto en archivo con extensión .xml. </a:t>
            </a:r>
          </a:p>
          <a:p>
            <a:r>
              <a:rPr lang="en-US" sz="1800"/>
              <a:t>Un documento XML puede incluir cualquier flujo de datos basado en texto: un articulo de una revista, un resumen de cotizaciones de </a:t>
            </a:r>
            <a:br>
              <a:rPr lang="en-US" sz="1800"/>
            </a:br>
            <a:r>
              <a:rPr lang="en-US" sz="1800"/>
              <a:t>bolsa, un conjunto de registros de una base de datos, etc.. </a:t>
            </a:r>
          </a:p>
        </p:txBody>
      </p:sp>
      <p:pic>
        <p:nvPicPr>
          <p:cNvPr id="4" name="Imagen 3" descr="Imagen que contiene captura de pantalla, texto&#10;&#10;Descripción generada con confianza alta">
            <a:extLst>
              <a:ext uri="{FF2B5EF4-FFF2-40B4-BE49-F238E27FC236}">
                <a16:creationId xmlns:a16="http://schemas.microsoft.com/office/drawing/2014/main" id="{910FA253-3800-4C96-A660-82715BB44FEB}"/>
              </a:ext>
            </a:extLst>
          </p:cNvPr>
          <p:cNvPicPr>
            <a:picLocks noChangeAspect="1"/>
          </p:cNvPicPr>
          <p:nvPr/>
        </p:nvPicPr>
        <p:blipFill rotWithShape="1">
          <a:blip r:embed="rId2">
            <a:extLst>
              <a:ext uri="{28A0092B-C50C-407E-A947-70E740481C1C}">
                <a14:useLocalDpi xmlns:a14="http://schemas.microsoft.com/office/drawing/2010/main" val="0"/>
              </a:ext>
            </a:extLst>
          </a:blip>
          <a:srcRect t="1075" r="1" b="2624"/>
          <a:stretch/>
        </p:blipFill>
        <p:spPr>
          <a:xfrm>
            <a:off x="4639056" y="10"/>
            <a:ext cx="7552944" cy="6857990"/>
          </a:xfrm>
          <a:prstGeom prst="rect">
            <a:avLst/>
          </a:prstGeom>
          <a:effectLst/>
        </p:spPr>
      </p:pic>
    </p:spTree>
    <p:extLst>
      <p:ext uri="{BB962C8B-B14F-4D97-AF65-F5344CB8AC3E}">
        <p14:creationId xmlns:p14="http://schemas.microsoft.com/office/powerpoint/2010/main" val="40722040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4572000"/>
            <a:ext cx="7058307" cy="1964266"/>
          </a:xfrm>
          <a:prstGeom prst="rect">
            <a:avLst/>
          </a:prstGeom>
          <a:solidFill>
            <a:srgbClr val="444D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ítulo 1">
            <a:extLst>
              <a:ext uri="{FF2B5EF4-FFF2-40B4-BE49-F238E27FC236}">
                <a16:creationId xmlns:a16="http://schemas.microsoft.com/office/drawing/2014/main" id="{F25BF620-D12A-437D-914B-4C084C88FF3F}"/>
              </a:ext>
            </a:extLst>
          </p:cNvPr>
          <p:cNvSpPr txBox="1">
            <a:spLocks/>
          </p:cNvSpPr>
          <p:nvPr/>
        </p:nvSpPr>
        <p:spPr>
          <a:xfrm>
            <a:off x="524256" y="4767072"/>
            <a:ext cx="6594189" cy="1625210"/>
          </a:xfrm>
          <a:prstGeom prst="ellipse">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spcAft>
                <a:spcPts val="600"/>
              </a:spcAft>
            </a:pPr>
            <a:r>
              <a:rPr lang="en-US">
                <a:solidFill>
                  <a:srgbClr val="FFFFFF"/>
                </a:solidFill>
              </a:rPr>
              <a:t>Sintaxis de XML</a:t>
            </a:r>
            <a:endParaRPr lang="en-US" b="1">
              <a:solidFill>
                <a:srgbClr val="FFFFFF"/>
              </a:solidFill>
            </a:endParaRPr>
          </a:p>
        </p:txBody>
      </p:sp>
      <p:pic>
        <p:nvPicPr>
          <p:cNvPr id="3" name="Imagen 2" descr="Imagen que contiene texto&#10;&#10;Descripción generada con confianza muy alta">
            <a:extLst>
              <a:ext uri="{FF2B5EF4-FFF2-40B4-BE49-F238E27FC236}">
                <a16:creationId xmlns:a16="http://schemas.microsoft.com/office/drawing/2014/main" id="{73CFF164-68EA-43C0-ADA2-22FF35A14FA5}"/>
              </a:ext>
            </a:extLst>
          </p:cNvPr>
          <p:cNvPicPr>
            <a:picLocks noChangeAspect="1"/>
          </p:cNvPicPr>
          <p:nvPr/>
        </p:nvPicPr>
        <p:blipFill rotWithShape="1">
          <a:blip r:embed="rId2">
            <a:extLst>
              <a:ext uri="{28A0092B-C50C-407E-A947-70E740481C1C}">
                <a14:useLocalDpi xmlns:a14="http://schemas.microsoft.com/office/drawing/2010/main" val="0"/>
              </a:ext>
            </a:extLst>
          </a:blip>
          <a:srcRect t="7980" r="1" b="1"/>
          <a:stretch/>
        </p:blipFill>
        <p:spPr>
          <a:xfrm>
            <a:off x="327547" y="321733"/>
            <a:ext cx="7058306" cy="4107392"/>
          </a:xfrm>
          <a:prstGeom prst="rect">
            <a:avLst/>
          </a:prstGeom>
        </p:spPr>
      </p:pic>
      <p:sp>
        <p:nvSpPr>
          <p:cNvPr id="15" name="Rectangle 14">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321732"/>
            <a:ext cx="4335613" cy="621453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Marcador de contenido 2">
            <a:extLst>
              <a:ext uri="{FF2B5EF4-FFF2-40B4-BE49-F238E27FC236}">
                <a16:creationId xmlns:a16="http://schemas.microsoft.com/office/drawing/2014/main" id="{63FBF3BA-3E0E-45A9-A881-5FE8541BC3CC}"/>
              </a:ext>
            </a:extLst>
          </p:cNvPr>
          <p:cNvSpPr txBox="1">
            <a:spLocks/>
          </p:cNvSpPr>
          <p:nvPr/>
        </p:nvSpPr>
        <p:spPr>
          <a:xfrm>
            <a:off x="8029319" y="917725"/>
            <a:ext cx="3424739" cy="4852362"/>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err="1">
                <a:solidFill>
                  <a:srgbClr val="FFFFFF"/>
                </a:solidFill>
              </a:rPr>
              <a:t>Representa</a:t>
            </a:r>
            <a:r>
              <a:rPr lang="en-US" sz="1400" dirty="0">
                <a:solidFill>
                  <a:srgbClr val="FFFFFF"/>
                </a:solidFill>
              </a:rPr>
              <a:t> las </a:t>
            </a:r>
            <a:r>
              <a:rPr lang="en-US" sz="1400" dirty="0" err="1">
                <a:solidFill>
                  <a:srgbClr val="FFFFFF"/>
                </a:solidFill>
              </a:rPr>
              <a:t>normas</a:t>
            </a:r>
            <a:r>
              <a:rPr lang="en-US" sz="1400" dirty="0">
                <a:solidFill>
                  <a:srgbClr val="FFFFFF"/>
                </a:solidFill>
              </a:rPr>
              <a:t> a </a:t>
            </a:r>
            <a:r>
              <a:rPr lang="en-US" sz="1400" dirty="0" err="1">
                <a:solidFill>
                  <a:srgbClr val="FFFFFF"/>
                </a:solidFill>
              </a:rPr>
              <a:t>seguir</a:t>
            </a:r>
            <a:r>
              <a:rPr lang="en-US" sz="1400" dirty="0">
                <a:solidFill>
                  <a:srgbClr val="FFFFFF"/>
                </a:solidFill>
              </a:rPr>
              <a:t> para la </a:t>
            </a:r>
            <a:r>
              <a:rPr lang="en-US" sz="1400" dirty="0" err="1">
                <a:solidFill>
                  <a:srgbClr val="FFFFFF"/>
                </a:solidFill>
              </a:rPr>
              <a:t>construcción</a:t>
            </a:r>
            <a:r>
              <a:rPr lang="en-US" sz="1400" dirty="0">
                <a:solidFill>
                  <a:srgbClr val="FFFFFF"/>
                </a:solidFill>
              </a:rPr>
              <a:t> de </a:t>
            </a:r>
            <a:r>
              <a:rPr lang="en-US" sz="1400" dirty="0" err="1">
                <a:solidFill>
                  <a:srgbClr val="FFFFFF"/>
                </a:solidFill>
              </a:rPr>
              <a:t>documentos</a:t>
            </a:r>
            <a:r>
              <a:rPr lang="en-US" sz="1400" dirty="0">
                <a:solidFill>
                  <a:srgbClr val="FFFFFF"/>
                </a:solidFill>
              </a:rPr>
              <a:t> XML. </a:t>
            </a:r>
          </a:p>
          <a:p>
            <a:r>
              <a:rPr lang="en-US" sz="1400" dirty="0" err="1">
                <a:solidFill>
                  <a:srgbClr val="FFFFFF"/>
                </a:solidFill>
              </a:rPr>
              <a:t>Estas</a:t>
            </a:r>
            <a:r>
              <a:rPr lang="en-US" sz="1400" dirty="0">
                <a:solidFill>
                  <a:srgbClr val="FFFFFF"/>
                </a:solidFill>
              </a:rPr>
              <a:t> </a:t>
            </a:r>
            <a:r>
              <a:rPr lang="en-US" sz="1400" dirty="0" err="1">
                <a:solidFill>
                  <a:srgbClr val="FFFFFF"/>
                </a:solidFill>
              </a:rPr>
              <a:t>reglas</a:t>
            </a:r>
            <a:r>
              <a:rPr lang="en-US" sz="1400" dirty="0">
                <a:solidFill>
                  <a:srgbClr val="FFFFFF"/>
                </a:solidFill>
              </a:rPr>
              <a:t> son </a:t>
            </a:r>
            <a:r>
              <a:rPr lang="en-US" sz="1400" dirty="0" err="1">
                <a:solidFill>
                  <a:srgbClr val="FFFFFF"/>
                </a:solidFill>
              </a:rPr>
              <a:t>dictadas</a:t>
            </a:r>
            <a:r>
              <a:rPr lang="en-US" sz="1400" dirty="0">
                <a:solidFill>
                  <a:srgbClr val="FFFFFF"/>
                </a:solidFill>
              </a:rPr>
              <a:t> </a:t>
            </a:r>
            <a:r>
              <a:rPr lang="en-US" sz="1400" dirty="0" err="1">
                <a:solidFill>
                  <a:srgbClr val="FFFFFF"/>
                </a:solidFill>
              </a:rPr>
              <a:t>por</a:t>
            </a:r>
            <a:r>
              <a:rPr lang="en-US" sz="1400" dirty="0">
                <a:solidFill>
                  <a:srgbClr val="FFFFFF"/>
                </a:solidFill>
              </a:rPr>
              <a:t> el </a:t>
            </a:r>
            <a:r>
              <a:rPr lang="en-US" sz="1400" dirty="0" err="1">
                <a:solidFill>
                  <a:srgbClr val="FFFFFF"/>
                </a:solidFill>
              </a:rPr>
              <a:t>organismo</a:t>
            </a:r>
            <a:r>
              <a:rPr lang="en-US" sz="1400" dirty="0">
                <a:solidFill>
                  <a:srgbClr val="FFFFFF"/>
                </a:solidFill>
              </a:rPr>
              <a:t> W3C (http://www.w3.org/XML). Entre </a:t>
            </a:r>
            <a:r>
              <a:rPr lang="en-US" sz="1400" dirty="0" err="1">
                <a:solidFill>
                  <a:srgbClr val="FFFFFF"/>
                </a:solidFill>
              </a:rPr>
              <a:t>ellas</a:t>
            </a:r>
            <a:r>
              <a:rPr lang="en-US" sz="1400" dirty="0">
                <a:solidFill>
                  <a:srgbClr val="FFFFFF"/>
                </a:solidFill>
              </a:rPr>
              <a:t> </a:t>
            </a:r>
            <a:r>
              <a:rPr lang="en-US" sz="1400" dirty="0" err="1">
                <a:solidFill>
                  <a:srgbClr val="FFFFFF"/>
                </a:solidFill>
              </a:rPr>
              <a:t>destacan</a:t>
            </a:r>
            <a:r>
              <a:rPr lang="en-US" sz="1400" dirty="0">
                <a:solidFill>
                  <a:srgbClr val="FFFFFF"/>
                </a:solidFill>
              </a:rPr>
              <a:t>: </a:t>
            </a:r>
          </a:p>
          <a:p>
            <a:r>
              <a:rPr lang="en-US" sz="1400" dirty="0">
                <a:solidFill>
                  <a:srgbClr val="FFFFFF"/>
                </a:solidFill>
              </a:rPr>
              <a:t>El XML </a:t>
            </a:r>
            <a:r>
              <a:rPr lang="en-US" sz="1400" dirty="0" err="1">
                <a:solidFill>
                  <a:srgbClr val="FFFFFF"/>
                </a:solidFill>
              </a:rPr>
              <a:t>es</a:t>
            </a:r>
            <a:r>
              <a:rPr lang="en-US" sz="1400" dirty="0">
                <a:solidFill>
                  <a:srgbClr val="FFFFFF"/>
                </a:solidFill>
              </a:rPr>
              <a:t> Case - Sensitive. </a:t>
            </a:r>
          </a:p>
          <a:p>
            <a:r>
              <a:rPr lang="en-US" sz="1400" dirty="0" err="1">
                <a:solidFill>
                  <a:srgbClr val="FFFFFF"/>
                </a:solidFill>
              </a:rPr>
              <a:t>Todo</a:t>
            </a:r>
            <a:r>
              <a:rPr lang="en-US" sz="1400" dirty="0">
                <a:solidFill>
                  <a:srgbClr val="FFFFFF"/>
                </a:solidFill>
              </a:rPr>
              <a:t> </a:t>
            </a:r>
            <a:r>
              <a:rPr lang="en-US" sz="1400" dirty="0" err="1">
                <a:solidFill>
                  <a:srgbClr val="FFFFFF"/>
                </a:solidFill>
              </a:rPr>
              <a:t>elemento</a:t>
            </a:r>
            <a:r>
              <a:rPr lang="en-US" sz="1400" dirty="0">
                <a:solidFill>
                  <a:srgbClr val="FFFFFF"/>
                </a:solidFill>
              </a:rPr>
              <a:t> </a:t>
            </a:r>
            <a:r>
              <a:rPr lang="en-US" sz="1400" dirty="0" err="1">
                <a:solidFill>
                  <a:srgbClr val="FFFFFF"/>
                </a:solidFill>
              </a:rPr>
              <a:t>tiene</a:t>
            </a:r>
            <a:r>
              <a:rPr lang="en-US" sz="1400" dirty="0">
                <a:solidFill>
                  <a:srgbClr val="FFFFFF"/>
                </a:solidFill>
              </a:rPr>
              <a:t> que </a:t>
            </a:r>
            <a:r>
              <a:rPr lang="en-US" sz="1400" dirty="0" err="1">
                <a:solidFill>
                  <a:srgbClr val="FFFFFF"/>
                </a:solidFill>
              </a:rPr>
              <a:t>tener</a:t>
            </a:r>
            <a:r>
              <a:rPr lang="en-US" sz="1400" dirty="0">
                <a:solidFill>
                  <a:srgbClr val="FFFFFF"/>
                </a:solidFill>
              </a:rPr>
              <a:t> </a:t>
            </a:r>
            <a:r>
              <a:rPr lang="en-US" sz="1400" dirty="0" err="1">
                <a:solidFill>
                  <a:srgbClr val="FFFFFF"/>
                </a:solidFill>
              </a:rPr>
              <a:t>su</a:t>
            </a:r>
            <a:r>
              <a:rPr lang="en-US" sz="1400" dirty="0">
                <a:solidFill>
                  <a:srgbClr val="FFFFFF"/>
                </a:solidFill>
              </a:rPr>
              <a:t> </a:t>
            </a:r>
            <a:r>
              <a:rPr lang="en-US" sz="1400" dirty="0" err="1">
                <a:solidFill>
                  <a:srgbClr val="FFFFFF"/>
                </a:solidFill>
              </a:rPr>
              <a:t>correspondiente</a:t>
            </a:r>
            <a:r>
              <a:rPr lang="en-US" sz="1400" dirty="0">
                <a:solidFill>
                  <a:srgbClr val="FFFFFF"/>
                </a:solidFill>
              </a:rPr>
              <a:t> </a:t>
            </a:r>
            <a:r>
              <a:rPr lang="en-US" sz="1400" dirty="0" err="1">
                <a:solidFill>
                  <a:srgbClr val="FFFFFF"/>
                </a:solidFill>
              </a:rPr>
              <a:t>etiqueta</a:t>
            </a:r>
            <a:r>
              <a:rPr lang="en-US" sz="1400" dirty="0">
                <a:solidFill>
                  <a:srgbClr val="FFFFFF"/>
                </a:solidFill>
              </a:rPr>
              <a:t> de </a:t>
            </a:r>
            <a:r>
              <a:rPr lang="en-US" sz="1400" dirty="0" err="1">
                <a:solidFill>
                  <a:srgbClr val="FFFFFF"/>
                </a:solidFill>
              </a:rPr>
              <a:t>inicio</a:t>
            </a:r>
            <a:r>
              <a:rPr lang="en-US" sz="1400" dirty="0">
                <a:solidFill>
                  <a:srgbClr val="FFFFFF"/>
                </a:solidFill>
              </a:rPr>
              <a:t> y de </a:t>
            </a:r>
            <a:r>
              <a:rPr lang="en-US" sz="1400" dirty="0" err="1">
                <a:solidFill>
                  <a:srgbClr val="FFFFFF"/>
                </a:solidFill>
              </a:rPr>
              <a:t>cierre</a:t>
            </a:r>
            <a:r>
              <a:rPr lang="en-US" sz="1400" dirty="0">
                <a:solidFill>
                  <a:srgbClr val="FFFFFF"/>
                </a:solidFill>
              </a:rPr>
              <a:t>, o </a:t>
            </a:r>
            <a:r>
              <a:rPr lang="en-US" sz="1400" dirty="0" err="1">
                <a:solidFill>
                  <a:srgbClr val="FFFFFF"/>
                </a:solidFill>
              </a:rPr>
              <a:t>una</a:t>
            </a:r>
            <a:r>
              <a:rPr lang="en-US" sz="1400" dirty="0">
                <a:solidFill>
                  <a:srgbClr val="FFFFFF"/>
                </a:solidFill>
              </a:rPr>
              <a:t> sola </a:t>
            </a:r>
            <a:r>
              <a:rPr lang="en-US" sz="1400" dirty="0" err="1">
                <a:solidFill>
                  <a:srgbClr val="FFFFFF"/>
                </a:solidFill>
              </a:rPr>
              <a:t>etiqueta</a:t>
            </a:r>
            <a:r>
              <a:rPr lang="en-US" sz="1400" dirty="0">
                <a:solidFill>
                  <a:srgbClr val="FFFFFF"/>
                </a:solidFill>
              </a:rPr>
              <a:t> </a:t>
            </a:r>
            <a:r>
              <a:rPr lang="en-US" sz="1400" dirty="0" err="1">
                <a:solidFill>
                  <a:srgbClr val="FFFFFF"/>
                </a:solidFill>
              </a:rPr>
              <a:t>vacía</a:t>
            </a:r>
            <a:r>
              <a:rPr lang="en-US" sz="1400" dirty="0">
                <a:solidFill>
                  <a:srgbClr val="FFFFFF"/>
                </a:solidFill>
              </a:rPr>
              <a:t>. </a:t>
            </a:r>
          </a:p>
          <a:p>
            <a:r>
              <a:rPr lang="en-US" sz="1400" dirty="0" err="1">
                <a:solidFill>
                  <a:srgbClr val="FFFFFF"/>
                </a:solidFill>
              </a:rPr>
              <a:t>Todo</a:t>
            </a:r>
            <a:r>
              <a:rPr lang="en-US" sz="1400" dirty="0">
                <a:solidFill>
                  <a:srgbClr val="FFFFFF"/>
                </a:solidFill>
              </a:rPr>
              <a:t> </a:t>
            </a:r>
            <a:r>
              <a:rPr lang="en-US" sz="1400" dirty="0" err="1">
                <a:solidFill>
                  <a:srgbClr val="FFFFFF"/>
                </a:solidFill>
              </a:rPr>
              <a:t>documento</a:t>
            </a:r>
            <a:r>
              <a:rPr lang="en-US" sz="1400" dirty="0">
                <a:solidFill>
                  <a:srgbClr val="FFFFFF"/>
                </a:solidFill>
              </a:rPr>
              <a:t>, </a:t>
            </a:r>
            <a:r>
              <a:rPr lang="en-US" sz="1400" dirty="0" err="1">
                <a:solidFill>
                  <a:srgbClr val="FFFFFF"/>
                </a:solidFill>
              </a:rPr>
              <a:t>debe</a:t>
            </a:r>
            <a:r>
              <a:rPr lang="en-US" sz="1400" dirty="0">
                <a:solidFill>
                  <a:srgbClr val="FFFFFF"/>
                </a:solidFill>
              </a:rPr>
              <a:t> </a:t>
            </a:r>
            <a:r>
              <a:rPr lang="en-US" sz="1400" dirty="0" err="1">
                <a:solidFill>
                  <a:srgbClr val="FFFFFF"/>
                </a:solidFill>
              </a:rPr>
              <a:t>haber</a:t>
            </a:r>
            <a:r>
              <a:rPr lang="en-US" sz="1400" dirty="0">
                <a:solidFill>
                  <a:srgbClr val="FFFFFF"/>
                </a:solidFill>
              </a:rPr>
              <a:t> un </a:t>
            </a:r>
            <a:r>
              <a:rPr lang="en-US" sz="1400" dirty="0" err="1">
                <a:solidFill>
                  <a:srgbClr val="FFFFFF"/>
                </a:solidFill>
              </a:rPr>
              <a:t>elemento</a:t>
            </a:r>
            <a:r>
              <a:rPr lang="en-US" sz="1400" dirty="0">
                <a:solidFill>
                  <a:srgbClr val="FFFFFF"/>
                </a:solidFill>
              </a:rPr>
              <a:t> (</a:t>
            </a:r>
            <a:r>
              <a:rPr lang="en-US" sz="1400" dirty="0" err="1">
                <a:solidFill>
                  <a:srgbClr val="FFFFFF"/>
                </a:solidFill>
              </a:rPr>
              <a:t>llamado</a:t>
            </a:r>
            <a:r>
              <a:rPr lang="en-US" sz="1400" dirty="0">
                <a:solidFill>
                  <a:srgbClr val="FFFFFF"/>
                </a:solidFill>
              </a:rPr>
              <a:t> </a:t>
            </a:r>
            <a:r>
              <a:rPr lang="en-US" sz="1400" dirty="0" err="1">
                <a:solidFill>
                  <a:srgbClr val="FFFFFF"/>
                </a:solidFill>
              </a:rPr>
              <a:t>raíz</a:t>
            </a:r>
            <a:r>
              <a:rPr lang="en-US" sz="1400" dirty="0">
                <a:solidFill>
                  <a:srgbClr val="FFFFFF"/>
                </a:solidFill>
              </a:rPr>
              <a:t> de </a:t>
            </a:r>
            <a:r>
              <a:rPr lang="en-US" sz="1400" dirty="0" err="1">
                <a:solidFill>
                  <a:srgbClr val="FFFFFF"/>
                </a:solidFill>
              </a:rPr>
              <a:t>documento</a:t>
            </a:r>
            <a:r>
              <a:rPr lang="en-US" sz="1400" dirty="0">
                <a:solidFill>
                  <a:srgbClr val="FFFFFF"/>
                </a:solidFill>
              </a:rPr>
              <a:t>) que </a:t>
            </a:r>
            <a:r>
              <a:rPr lang="en-US" sz="1400" dirty="0" err="1">
                <a:solidFill>
                  <a:srgbClr val="FFFFFF"/>
                </a:solidFill>
              </a:rPr>
              <a:t>contenga</a:t>
            </a:r>
            <a:r>
              <a:rPr lang="en-US" sz="1400" dirty="0">
                <a:solidFill>
                  <a:srgbClr val="FFFFFF"/>
                </a:solidFill>
              </a:rPr>
              <a:t> a </a:t>
            </a:r>
            <a:r>
              <a:rPr lang="en-US" sz="1400" dirty="0" err="1">
                <a:solidFill>
                  <a:srgbClr val="FFFFFF"/>
                </a:solidFill>
              </a:rPr>
              <a:t>los</a:t>
            </a:r>
            <a:r>
              <a:rPr lang="en-US" sz="1400" dirty="0">
                <a:solidFill>
                  <a:srgbClr val="FFFFFF"/>
                </a:solidFill>
              </a:rPr>
              <a:t> </a:t>
            </a:r>
            <a:r>
              <a:rPr lang="en-US" sz="1400" dirty="0" err="1">
                <a:solidFill>
                  <a:srgbClr val="FFFFFF"/>
                </a:solidFill>
              </a:rPr>
              <a:t>demás</a:t>
            </a:r>
            <a:r>
              <a:rPr lang="en-US" sz="1400" dirty="0">
                <a:solidFill>
                  <a:srgbClr val="FFFFFF"/>
                </a:solidFill>
              </a:rPr>
              <a:t>. </a:t>
            </a:r>
          </a:p>
          <a:p>
            <a:r>
              <a:rPr lang="en-US" sz="1400" dirty="0" err="1">
                <a:solidFill>
                  <a:srgbClr val="FFFFFF"/>
                </a:solidFill>
              </a:rPr>
              <a:t>Todos</a:t>
            </a:r>
            <a:r>
              <a:rPr lang="en-US" sz="1400" dirty="0">
                <a:solidFill>
                  <a:srgbClr val="FFFFFF"/>
                </a:solidFill>
              </a:rPr>
              <a:t> </a:t>
            </a:r>
            <a:r>
              <a:rPr lang="en-US" sz="1400" dirty="0" err="1">
                <a:solidFill>
                  <a:srgbClr val="FFFFFF"/>
                </a:solidFill>
              </a:rPr>
              <a:t>los</a:t>
            </a:r>
            <a:r>
              <a:rPr lang="en-US" sz="1400" dirty="0">
                <a:solidFill>
                  <a:srgbClr val="FFFFFF"/>
                </a:solidFill>
              </a:rPr>
              <a:t> </a:t>
            </a:r>
            <a:r>
              <a:rPr lang="en-US" sz="1400" dirty="0" err="1">
                <a:solidFill>
                  <a:srgbClr val="FFFFFF"/>
                </a:solidFill>
              </a:rPr>
              <a:t>elementos</a:t>
            </a:r>
            <a:r>
              <a:rPr lang="en-US" sz="1400" dirty="0">
                <a:solidFill>
                  <a:srgbClr val="FFFFFF"/>
                </a:solidFill>
              </a:rPr>
              <a:t> </a:t>
            </a:r>
            <a:r>
              <a:rPr lang="en-US" sz="1400" dirty="0" err="1">
                <a:solidFill>
                  <a:srgbClr val="FFFFFF"/>
                </a:solidFill>
              </a:rPr>
              <a:t>deberán</a:t>
            </a:r>
            <a:r>
              <a:rPr lang="en-US" sz="1400" dirty="0">
                <a:solidFill>
                  <a:srgbClr val="FFFFFF"/>
                </a:solidFill>
              </a:rPr>
              <a:t> </a:t>
            </a:r>
            <a:r>
              <a:rPr lang="en-US" sz="1400" dirty="0" err="1">
                <a:solidFill>
                  <a:srgbClr val="FFFFFF"/>
                </a:solidFill>
              </a:rPr>
              <a:t>estar</a:t>
            </a:r>
            <a:r>
              <a:rPr lang="en-US" sz="1400" dirty="0">
                <a:solidFill>
                  <a:srgbClr val="FFFFFF"/>
                </a:solidFill>
              </a:rPr>
              <a:t> </a:t>
            </a:r>
            <a:r>
              <a:rPr lang="en-US" sz="1400" dirty="0" err="1">
                <a:solidFill>
                  <a:srgbClr val="FFFFFF"/>
                </a:solidFill>
              </a:rPr>
              <a:t>correctamente</a:t>
            </a:r>
            <a:r>
              <a:rPr lang="en-US" sz="1400" dirty="0">
                <a:solidFill>
                  <a:srgbClr val="FFFFFF"/>
                </a:solidFill>
              </a:rPr>
              <a:t> </a:t>
            </a:r>
            <a:r>
              <a:rPr lang="en-US" sz="1400" dirty="0" err="1">
                <a:solidFill>
                  <a:srgbClr val="FFFFFF"/>
                </a:solidFill>
              </a:rPr>
              <a:t>anidados</a:t>
            </a:r>
            <a:r>
              <a:rPr lang="en-US" sz="1400" dirty="0">
                <a:solidFill>
                  <a:srgbClr val="FFFFFF"/>
                </a:solidFill>
              </a:rPr>
              <a:t>. </a:t>
            </a:r>
          </a:p>
          <a:p>
            <a:r>
              <a:rPr lang="en-US" sz="1400" dirty="0" err="1">
                <a:solidFill>
                  <a:srgbClr val="FFFFFF"/>
                </a:solidFill>
              </a:rPr>
              <a:t>Todos</a:t>
            </a:r>
            <a:r>
              <a:rPr lang="en-US" sz="1400" dirty="0">
                <a:solidFill>
                  <a:srgbClr val="FFFFFF"/>
                </a:solidFill>
              </a:rPr>
              <a:t> </a:t>
            </a:r>
            <a:r>
              <a:rPr lang="en-US" sz="1400" dirty="0" err="1">
                <a:solidFill>
                  <a:srgbClr val="FFFFFF"/>
                </a:solidFill>
              </a:rPr>
              <a:t>los</a:t>
            </a:r>
            <a:r>
              <a:rPr lang="en-US" sz="1400" dirty="0">
                <a:solidFill>
                  <a:srgbClr val="FFFFFF"/>
                </a:solidFill>
              </a:rPr>
              <a:t> </a:t>
            </a:r>
            <a:r>
              <a:rPr lang="en-US" sz="1400" dirty="0" err="1">
                <a:solidFill>
                  <a:srgbClr val="FFFFFF"/>
                </a:solidFill>
              </a:rPr>
              <a:t>valores</a:t>
            </a:r>
            <a:r>
              <a:rPr lang="en-US" sz="1400" dirty="0">
                <a:solidFill>
                  <a:srgbClr val="FFFFFF"/>
                </a:solidFill>
              </a:rPr>
              <a:t> de </a:t>
            </a:r>
            <a:r>
              <a:rPr lang="en-US" sz="1400" dirty="0" err="1">
                <a:solidFill>
                  <a:srgbClr val="FFFFFF"/>
                </a:solidFill>
              </a:rPr>
              <a:t>los</a:t>
            </a:r>
            <a:r>
              <a:rPr lang="en-US" sz="1400" dirty="0">
                <a:solidFill>
                  <a:srgbClr val="FFFFFF"/>
                </a:solidFill>
              </a:rPr>
              <a:t> </a:t>
            </a:r>
            <a:r>
              <a:rPr lang="en-US" sz="1400" dirty="0" err="1">
                <a:solidFill>
                  <a:srgbClr val="FFFFFF"/>
                </a:solidFill>
              </a:rPr>
              <a:t>atributos</a:t>
            </a:r>
            <a:r>
              <a:rPr lang="en-US" sz="1400" dirty="0">
                <a:solidFill>
                  <a:srgbClr val="FFFFFF"/>
                </a:solidFill>
              </a:rPr>
              <a:t> </a:t>
            </a:r>
            <a:r>
              <a:rPr lang="en-US" sz="1400" dirty="0" err="1">
                <a:solidFill>
                  <a:srgbClr val="FFFFFF"/>
                </a:solidFill>
              </a:rPr>
              <a:t>deberán</a:t>
            </a:r>
            <a:r>
              <a:rPr lang="en-US" sz="1400" dirty="0">
                <a:solidFill>
                  <a:srgbClr val="FFFFFF"/>
                </a:solidFill>
              </a:rPr>
              <a:t> </a:t>
            </a:r>
            <a:r>
              <a:rPr lang="en-US" sz="1400" dirty="0" err="1">
                <a:solidFill>
                  <a:srgbClr val="FFFFFF"/>
                </a:solidFill>
              </a:rPr>
              <a:t>ir</a:t>
            </a:r>
            <a:r>
              <a:rPr lang="en-US" sz="1400" dirty="0">
                <a:solidFill>
                  <a:srgbClr val="FFFFFF"/>
                </a:solidFill>
              </a:rPr>
              <a:t> entre </a:t>
            </a:r>
            <a:r>
              <a:rPr lang="en-US" sz="1400" dirty="0" err="1">
                <a:solidFill>
                  <a:srgbClr val="FFFFFF"/>
                </a:solidFill>
              </a:rPr>
              <a:t>comillas</a:t>
            </a:r>
            <a:r>
              <a:rPr lang="en-US" sz="1400" dirty="0">
                <a:solidFill>
                  <a:srgbClr val="FFFFFF"/>
                </a:solidFill>
              </a:rPr>
              <a:t>. </a:t>
            </a:r>
          </a:p>
        </p:txBody>
      </p:sp>
    </p:spTree>
    <p:extLst>
      <p:ext uri="{BB962C8B-B14F-4D97-AF65-F5344CB8AC3E}">
        <p14:creationId xmlns:p14="http://schemas.microsoft.com/office/powerpoint/2010/main" val="4960278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3000"/>
                <a:satMod val="150000"/>
                <a:shade val="98000"/>
                <a:lumMod val="102000"/>
              </a:schemeClr>
            </a:gs>
            <a:gs pos="50000">
              <a:schemeClr val="bg1">
                <a:tint val="98000"/>
                <a:satMod val="130000"/>
                <a:shade val="90000"/>
                <a:lumMod val="103000"/>
              </a:schemeClr>
            </a:gs>
            <a:gs pos="100000">
              <a:schemeClr val="bg1">
                <a:shade val="63000"/>
                <a:satMod val="120000"/>
              </a:schemeClr>
            </a:gs>
          </a:gsLst>
          <a:lin ang="5400000" scaled="0"/>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A2509F26-B5DC-4BA7-B476-4CB044237A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Impact" panose="020B0806030902050204"/>
              <a:ea typeface="+mn-ea"/>
              <a:cs typeface="+mn-cs"/>
            </a:endParaRPr>
          </a:p>
        </p:txBody>
      </p:sp>
      <p:sp>
        <p:nvSpPr>
          <p:cNvPr id="73" name="Rectangle 72">
            <a:extLst>
              <a:ext uri="{FF2B5EF4-FFF2-40B4-BE49-F238E27FC236}">
                <a16:creationId xmlns:a16="http://schemas.microsoft.com/office/drawing/2014/main" id="{DB103EB1-B135-4526-B883-33228FC27F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480000">
            <a:off x="815340" y="683404"/>
            <a:ext cx="10561320" cy="5404104"/>
          </a:xfrm>
          <a:prstGeom prst="rect">
            <a:avLst/>
          </a:prstGeom>
          <a:solidFill>
            <a:srgbClr val="FFFFFF"/>
          </a:solidFill>
          <a:ln w="3175" cap="sq" cmpd="thinThick">
            <a:solidFill>
              <a:srgbClr val="DDDDDD"/>
            </a:solidFill>
            <a:miter lim="800000"/>
          </a:ln>
          <a:effectLst>
            <a:outerShdw blurRad="266700" dist="1143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Impact" panose="020B0806030902050204"/>
              <a:ea typeface="+mn-ea"/>
              <a:cs typeface="+mn-cs"/>
            </a:endParaRPr>
          </a:p>
        </p:txBody>
      </p:sp>
      <p:pic>
        <p:nvPicPr>
          <p:cNvPr id="1026" name="Picture 2" descr="JSON versus XML - JSON web service php">
            <a:extLst>
              <a:ext uri="{FF2B5EF4-FFF2-40B4-BE49-F238E27FC236}">
                <a16:creationId xmlns:a16="http://schemas.microsoft.com/office/drawing/2014/main" id="{E4F275F4-16A8-48BE-A180-FD55085A49C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1" b="19924"/>
          <a:stretch/>
        </p:blipFill>
        <p:spPr bwMode="auto">
          <a:xfrm rot="21480000">
            <a:off x="1137837" y="1003258"/>
            <a:ext cx="9916327" cy="47643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198909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2" name="Rectangle 71">
            <a:extLst>
              <a:ext uri="{FF2B5EF4-FFF2-40B4-BE49-F238E27FC236}">
                <a16:creationId xmlns:a16="http://schemas.microsoft.com/office/drawing/2014/main" id="{E4F9F79B-A093-478E-96B5-EE02BC93A8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76EF8FB3-674C-4EFB-888C-9D314F85FEE1}"/>
              </a:ext>
            </a:extLst>
          </p:cNvPr>
          <p:cNvSpPr>
            <a:spLocks noGrp="1"/>
          </p:cNvSpPr>
          <p:nvPr>
            <p:ph type="title"/>
          </p:nvPr>
        </p:nvSpPr>
        <p:spPr>
          <a:xfrm>
            <a:off x="640079" y="4526280"/>
            <a:ext cx="7410681" cy="1737360"/>
          </a:xfrm>
        </p:spPr>
        <p:txBody>
          <a:bodyPr>
            <a:normAutofit/>
          </a:bodyPr>
          <a:lstStyle/>
          <a:p>
            <a:r>
              <a:rPr lang="es-CO" sz="4800" b="1" dirty="0">
                <a:latin typeface="Segoe UI Light" panose="020B0502040204020203" pitchFamily="34" charset="0"/>
                <a:cs typeface="Segoe UI Light" panose="020B0502040204020203" pitchFamily="34" charset="0"/>
              </a:rPr>
              <a:t>Práctica</a:t>
            </a:r>
          </a:p>
        </p:txBody>
      </p:sp>
      <p:pic>
        <p:nvPicPr>
          <p:cNvPr id="11266" name="Picture 2" descr="Resultado de imagen para practice geek">
            <a:extLst>
              <a:ext uri="{FF2B5EF4-FFF2-40B4-BE49-F238E27FC236}">
                <a16:creationId xmlns:a16="http://schemas.microsoft.com/office/drawing/2014/main" id="{A429C403-7DFC-4DAB-89F7-99107686D7B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9792" b="1"/>
          <a:stretch/>
        </p:blipFill>
        <p:spPr bwMode="auto">
          <a:xfrm>
            <a:off x="6492114" y="10"/>
            <a:ext cx="5699887" cy="4059234"/>
          </a:xfrm>
          <a:custGeom>
            <a:avLst/>
            <a:gdLst>
              <a:gd name="connsiteX0" fmla="*/ 0 w 5699887"/>
              <a:gd name="connsiteY0" fmla="*/ 0 h 4059244"/>
              <a:gd name="connsiteX1" fmla="*/ 5699887 w 5699887"/>
              <a:gd name="connsiteY1" fmla="*/ 0 h 4059244"/>
              <a:gd name="connsiteX2" fmla="*/ 5699887 w 5699887"/>
              <a:gd name="connsiteY2" fmla="*/ 3944096 h 4059244"/>
              <a:gd name="connsiteX3" fmla="*/ 5525775 w 5699887"/>
              <a:gd name="connsiteY3" fmla="*/ 3980429 h 4059244"/>
              <a:gd name="connsiteX4" fmla="*/ 4663256 w 5699887"/>
              <a:gd name="connsiteY4" fmla="*/ 4059244 h 4059244"/>
              <a:gd name="connsiteX5" fmla="*/ 8566 w 5699887"/>
              <a:gd name="connsiteY5" fmla="*/ 67422 h 4059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99887" h="4059244">
                <a:moveTo>
                  <a:pt x="0" y="0"/>
                </a:moveTo>
                <a:lnTo>
                  <a:pt x="5699887" y="0"/>
                </a:lnTo>
                <a:lnTo>
                  <a:pt x="5699887" y="3944096"/>
                </a:lnTo>
                <a:lnTo>
                  <a:pt x="5525775" y="3980429"/>
                </a:lnTo>
                <a:cubicBezTo>
                  <a:pt x="5246154" y="4032190"/>
                  <a:pt x="4957865" y="4059244"/>
                  <a:pt x="4663256" y="4059244"/>
                </a:cubicBezTo>
                <a:cubicBezTo>
                  <a:pt x="2306390" y="4059244"/>
                  <a:pt x="353936" y="2327747"/>
                  <a:pt x="8566" y="67422"/>
                </a:cubicBezTo>
                <a:close/>
              </a:path>
            </a:pathLst>
          </a:custGeom>
          <a:noFill/>
          <a:extLst>
            <a:ext uri="{909E8E84-426E-40DD-AFC4-6F175D3DCCD1}">
              <a14:hiddenFill xmlns:a14="http://schemas.microsoft.com/office/drawing/2010/main">
                <a:solidFill>
                  <a:srgbClr val="FFFFFF"/>
                </a:solidFill>
              </a14:hiddenFill>
            </a:ext>
          </a:extLst>
        </p:spPr>
      </p:pic>
      <p:cxnSp>
        <p:nvCxnSpPr>
          <p:cNvPr id="74" name="Straight Connector 73">
            <a:extLst>
              <a:ext uri="{FF2B5EF4-FFF2-40B4-BE49-F238E27FC236}">
                <a16:creationId xmlns:a16="http://schemas.microsoft.com/office/drawing/2014/main" id="{D4C22394-EBC2-4FAF-A555-6C02D589EED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16200000">
            <a:off x="1508760" y="3431556"/>
            <a:ext cx="0" cy="1737360"/>
          </a:xfrm>
          <a:prstGeom prst="line">
            <a:avLst/>
          </a:prstGeom>
          <a:ln w="19050" cap="sq">
            <a:solidFill>
              <a:schemeClr val="tx1"/>
            </a:solidFill>
          </a:ln>
        </p:spPr>
        <p:style>
          <a:lnRef idx="1">
            <a:schemeClr val="accent1"/>
          </a:lnRef>
          <a:fillRef idx="0">
            <a:schemeClr val="accent1"/>
          </a:fillRef>
          <a:effectRef idx="0">
            <a:schemeClr val="accent1"/>
          </a:effectRef>
          <a:fontRef idx="minor">
            <a:schemeClr val="tx1"/>
          </a:fontRef>
        </p:style>
      </p:cxnSp>
      <p:sp>
        <p:nvSpPr>
          <p:cNvPr id="76" name="Oval 75">
            <a:extLst>
              <a:ext uri="{FF2B5EF4-FFF2-40B4-BE49-F238E27FC236}">
                <a16:creationId xmlns:a16="http://schemas.microsoft.com/office/drawing/2014/main" id="{F7194F93-1F71-4A70-9DF1-28F1837711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01147" y="5004581"/>
            <a:ext cx="962395" cy="962395"/>
          </a:xfrm>
          <a:prstGeom prst="ellipse">
            <a:avLst/>
          </a:prstGeom>
          <a:solidFill>
            <a:srgbClr val="3438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9BBC0C84-DC2A-43AE-9576-0A44295E8B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63725" y="4865965"/>
            <a:ext cx="293695" cy="293695"/>
          </a:xfrm>
          <a:prstGeom prst="ellipse">
            <a:avLst/>
          </a:prstGeom>
          <a:solidFill>
            <a:srgbClr val="F49D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uadroTexto 5">
            <a:extLst>
              <a:ext uri="{FF2B5EF4-FFF2-40B4-BE49-F238E27FC236}">
                <a16:creationId xmlns:a16="http://schemas.microsoft.com/office/drawing/2014/main" id="{DD878F16-C776-447A-9BDB-D38D5C80D0FA}"/>
              </a:ext>
            </a:extLst>
          </p:cNvPr>
          <p:cNvSpPr txBox="1"/>
          <p:nvPr/>
        </p:nvSpPr>
        <p:spPr>
          <a:xfrm>
            <a:off x="744941" y="627607"/>
            <a:ext cx="4954946" cy="3785652"/>
          </a:xfrm>
          <a:prstGeom prst="rect">
            <a:avLst/>
          </a:prstGeom>
          <a:noFill/>
        </p:spPr>
        <p:txBody>
          <a:bodyPr wrap="none" rtlCol="0">
            <a:spAutoFit/>
          </a:bodyPr>
          <a:lstStyle/>
          <a:p>
            <a:r>
              <a:rPr lang="es-CO" sz="2000" dirty="0">
                <a:latin typeface="Segoe UI Light" panose="020B0502040204020203" pitchFamily="34" charset="0"/>
                <a:cs typeface="Segoe UI Light" panose="020B0502040204020203" pitchFamily="34" charset="0"/>
              </a:rPr>
              <a:t>1. Crear una estructura </a:t>
            </a:r>
            <a:r>
              <a:rPr lang="es-CO" sz="2000" dirty="0" err="1">
                <a:latin typeface="Segoe UI Light" panose="020B0502040204020203" pitchFamily="34" charset="0"/>
                <a:cs typeface="Segoe UI Light" panose="020B0502040204020203" pitchFamily="34" charset="0"/>
              </a:rPr>
              <a:t>xml</a:t>
            </a:r>
            <a:r>
              <a:rPr lang="es-CO" sz="2000" dirty="0">
                <a:latin typeface="Segoe UI Light" panose="020B0502040204020203" pitchFamily="34" charset="0"/>
                <a:cs typeface="Segoe UI Light" panose="020B0502040204020203" pitchFamily="34" charset="0"/>
              </a:rPr>
              <a:t> de deportes con </a:t>
            </a:r>
          </a:p>
          <a:p>
            <a:r>
              <a:rPr lang="es-CO" sz="2000" dirty="0">
                <a:latin typeface="Segoe UI Light" panose="020B0502040204020203" pitchFamily="34" charset="0"/>
                <a:cs typeface="Segoe UI Light" panose="020B0502040204020203" pitchFamily="34" charset="0"/>
              </a:rPr>
              <a:t>La siguiente información:</a:t>
            </a:r>
          </a:p>
          <a:p>
            <a:pPr marL="914400" lvl="1" indent="-457200">
              <a:buFont typeface="+mj-lt"/>
              <a:buAutoNum type="arabicPeriod"/>
            </a:pPr>
            <a:r>
              <a:rPr lang="es-CO" sz="2000" dirty="0">
                <a:latin typeface="Segoe UI Light" panose="020B0502040204020203" pitchFamily="34" charset="0"/>
                <a:cs typeface="Segoe UI Light" panose="020B0502040204020203" pitchFamily="34" charset="0"/>
              </a:rPr>
              <a:t>El nombre del deportista </a:t>
            </a:r>
          </a:p>
          <a:p>
            <a:pPr marL="914400" lvl="1" indent="-457200">
              <a:buFont typeface="+mj-lt"/>
              <a:buAutoNum type="arabicPeriod"/>
            </a:pPr>
            <a:r>
              <a:rPr lang="es-CO" sz="2000" dirty="0">
                <a:latin typeface="Segoe UI Light" panose="020B0502040204020203" pitchFamily="34" charset="0"/>
                <a:cs typeface="Segoe UI Light" panose="020B0502040204020203" pitchFamily="34" charset="0"/>
              </a:rPr>
              <a:t>El tipo de deporte </a:t>
            </a:r>
          </a:p>
          <a:p>
            <a:endParaRPr lang="es-CO" sz="2000" dirty="0">
              <a:latin typeface="Segoe UI Light" panose="020B0502040204020203" pitchFamily="34" charset="0"/>
              <a:cs typeface="Segoe UI Light" panose="020B0502040204020203" pitchFamily="34" charset="0"/>
            </a:endParaRPr>
          </a:p>
          <a:p>
            <a:r>
              <a:rPr lang="es-CO" sz="2000" dirty="0">
                <a:latin typeface="Segoe UI Light" panose="020B0502040204020203" pitchFamily="34" charset="0"/>
                <a:cs typeface="Segoe UI Light" panose="020B0502040204020203" pitchFamily="34" charset="0"/>
              </a:rPr>
              <a:t>2. Crear una estructura </a:t>
            </a:r>
            <a:r>
              <a:rPr lang="es-CO" sz="2000" dirty="0" err="1">
                <a:latin typeface="Segoe UI Light" panose="020B0502040204020203" pitchFamily="34" charset="0"/>
                <a:cs typeface="Segoe UI Light" panose="020B0502040204020203" pitchFamily="34" charset="0"/>
              </a:rPr>
              <a:t>xml</a:t>
            </a:r>
            <a:r>
              <a:rPr lang="es-CO" sz="2000" dirty="0">
                <a:latin typeface="Segoe UI Light" panose="020B0502040204020203" pitchFamily="34" charset="0"/>
                <a:cs typeface="Segoe UI Light" panose="020B0502040204020203" pitchFamily="34" charset="0"/>
              </a:rPr>
              <a:t> de programas </a:t>
            </a:r>
          </a:p>
          <a:p>
            <a:r>
              <a:rPr lang="es-CO" sz="2000" dirty="0">
                <a:latin typeface="Segoe UI Light" panose="020B0502040204020203" pitchFamily="34" charset="0"/>
                <a:cs typeface="Segoe UI Light" panose="020B0502040204020203" pitchFamily="34" charset="0"/>
              </a:rPr>
              <a:t>de software con la siguiente información </a:t>
            </a:r>
          </a:p>
          <a:p>
            <a:endParaRPr lang="es-CO" sz="2000" dirty="0">
              <a:latin typeface="Segoe UI Light" panose="020B0502040204020203" pitchFamily="34" charset="0"/>
              <a:cs typeface="Segoe UI Light" panose="020B0502040204020203" pitchFamily="34" charset="0"/>
            </a:endParaRPr>
          </a:p>
          <a:p>
            <a:pPr marL="914400" lvl="1" indent="-457200">
              <a:buFont typeface="+mj-lt"/>
              <a:buAutoNum type="arabicPeriod"/>
            </a:pPr>
            <a:r>
              <a:rPr lang="es-CO" sz="2000" dirty="0">
                <a:latin typeface="Segoe UI Light" panose="020B0502040204020203" pitchFamily="34" charset="0"/>
                <a:cs typeface="Segoe UI Light" panose="020B0502040204020203" pitchFamily="34" charset="0"/>
              </a:rPr>
              <a:t>Nombre del programa </a:t>
            </a:r>
          </a:p>
          <a:p>
            <a:pPr marL="914400" lvl="1" indent="-457200">
              <a:buFont typeface="+mj-lt"/>
              <a:buAutoNum type="arabicPeriod"/>
            </a:pPr>
            <a:r>
              <a:rPr lang="es-CO" sz="2000" dirty="0">
                <a:latin typeface="Segoe UI Light" panose="020B0502040204020203" pitchFamily="34" charset="0"/>
                <a:cs typeface="Segoe UI Light" panose="020B0502040204020203" pitchFamily="34" charset="0"/>
              </a:rPr>
              <a:t>Tipo</a:t>
            </a:r>
          </a:p>
          <a:p>
            <a:pPr marL="914400" lvl="1" indent="-457200">
              <a:buFont typeface="+mj-lt"/>
              <a:buAutoNum type="arabicPeriod"/>
            </a:pPr>
            <a:r>
              <a:rPr lang="es-CO" sz="2000" dirty="0">
                <a:latin typeface="Segoe UI Light" panose="020B0502040204020203" pitchFamily="34" charset="0"/>
                <a:cs typeface="Segoe UI Light" panose="020B0502040204020203" pitchFamily="34" charset="0"/>
              </a:rPr>
              <a:t>licencia</a:t>
            </a:r>
          </a:p>
          <a:p>
            <a:endParaRPr lang="es-CO" sz="20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1240002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6EF8FB3-674C-4EFB-888C-9D314F85FEE1}"/>
              </a:ext>
            </a:extLst>
          </p:cNvPr>
          <p:cNvSpPr>
            <a:spLocks noGrp="1"/>
          </p:cNvSpPr>
          <p:nvPr>
            <p:ph type="title"/>
          </p:nvPr>
        </p:nvSpPr>
        <p:spPr>
          <a:xfrm>
            <a:off x="1451579" y="950397"/>
            <a:ext cx="9603274" cy="1012662"/>
          </a:xfrm>
        </p:spPr>
        <p:txBody>
          <a:bodyPr anchor="b">
            <a:normAutofit/>
          </a:bodyPr>
          <a:lstStyle/>
          <a:p>
            <a:r>
              <a:rPr lang="es-CO" sz="4000" b="1" dirty="0">
                <a:latin typeface="Segoe UI Light" panose="020B0502040204020203" pitchFamily="34" charset="0"/>
                <a:cs typeface="Segoe UI Light" panose="020B0502040204020203" pitchFamily="34" charset="0"/>
              </a:rPr>
              <a:t>JSON</a:t>
            </a:r>
          </a:p>
        </p:txBody>
      </p:sp>
      <p:cxnSp>
        <p:nvCxnSpPr>
          <p:cNvPr id="135" name="Straight Connector 134">
            <a:extLst>
              <a:ext uri="{FF2B5EF4-FFF2-40B4-BE49-F238E27FC236}">
                <a16:creationId xmlns:a16="http://schemas.microsoft.com/office/drawing/2014/main" id="{645863A0-0EBC-4C9B-958B-06AD3E75BB1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581807" y="2056720"/>
            <a:ext cx="9473046"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Marcador de contenido 2">
            <a:extLst>
              <a:ext uri="{FF2B5EF4-FFF2-40B4-BE49-F238E27FC236}">
                <a16:creationId xmlns:a16="http://schemas.microsoft.com/office/drawing/2014/main" id="{9FFE36F6-C78A-4BAC-9E0F-68A2A3BAA1B5}"/>
              </a:ext>
            </a:extLst>
          </p:cNvPr>
          <p:cNvSpPr>
            <a:spLocks noGrp="1"/>
          </p:cNvSpPr>
          <p:nvPr>
            <p:ph idx="1"/>
          </p:nvPr>
        </p:nvSpPr>
        <p:spPr>
          <a:xfrm>
            <a:off x="1451578" y="2150379"/>
            <a:ext cx="9473046" cy="1012656"/>
          </a:xfrm>
        </p:spPr>
        <p:txBody>
          <a:bodyPr>
            <a:normAutofit/>
          </a:bodyPr>
          <a:lstStyle/>
          <a:p>
            <a:r>
              <a:rPr lang="es-MX">
                <a:latin typeface="Segoe UI Light" panose="020B0502040204020203" pitchFamily="34" charset="0"/>
                <a:cs typeface="Segoe UI Light" panose="020B0502040204020203" pitchFamily="34" charset="0"/>
              </a:rPr>
              <a:t>Una colección de pares de nombre/valor. </a:t>
            </a:r>
          </a:p>
          <a:p>
            <a:r>
              <a:rPr lang="es-MX">
                <a:latin typeface="Segoe UI Light" panose="020B0502040204020203" pitchFamily="34" charset="0"/>
                <a:cs typeface="Segoe UI Light" panose="020B0502040204020203" pitchFamily="34" charset="0"/>
              </a:rPr>
              <a:t>Una lista ordenada de valores</a:t>
            </a:r>
            <a:endParaRPr lang="es-CO">
              <a:latin typeface="Segoe UI Light" panose="020B0502040204020203" pitchFamily="34" charset="0"/>
              <a:cs typeface="Segoe UI Light" panose="020B0502040204020203" pitchFamily="34" charset="0"/>
            </a:endParaRPr>
          </a:p>
        </p:txBody>
      </p:sp>
      <p:pic>
        <p:nvPicPr>
          <p:cNvPr id="3074" name="Picture 2" descr="https://www.json.org/object.gif">
            <a:extLst>
              <a:ext uri="{FF2B5EF4-FFF2-40B4-BE49-F238E27FC236}">
                <a16:creationId xmlns:a16="http://schemas.microsoft.com/office/drawing/2014/main" id="{B1350769-82CA-44E9-B326-6B476B1F3E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51579" y="4092938"/>
            <a:ext cx="9603274" cy="18146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34671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6EF8FB3-674C-4EFB-888C-9D314F85FEE1}"/>
              </a:ext>
            </a:extLst>
          </p:cNvPr>
          <p:cNvSpPr>
            <a:spLocks noGrp="1"/>
          </p:cNvSpPr>
          <p:nvPr>
            <p:ph type="title"/>
          </p:nvPr>
        </p:nvSpPr>
        <p:spPr>
          <a:xfrm>
            <a:off x="1451579" y="950397"/>
            <a:ext cx="9603274" cy="1012662"/>
          </a:xfrm>
        </p:spPr>
        <p:txBody>
          <a:bodyPr anchor="b">
            <a:normAutofit/>
          </a:bodyPr>
          <a:lstStyle/>
          <a:p>
            <a:r>
              <a:rPr lang="es-CO" sz="4000" b="1" dirty="0">
                <a:latin typeface="Segoe UI Light" panose="020B0502040204020203" pitchFamily="34" charset="0"/>
                <a:cs typeface="Segoe UI Light" panose="020B0502040204020203" pitchFamily="34" charset="0"/>
              </a:rPr>
              <a:t>JSON (</a:t>
            </a:r>
            <a:r>
              <a:rPr lang="es-CO" sz="4000" b="1" dirty="0" err="1">
                <a:latin typeface="Segoe UI Light" panose="020B0502040204020203" pitchFamily="34" charset="0"/>
                <a:cs typeface="Segoe UI Light" panose="020B0502040204020203" pitchFamily="34" charset="0"/>
              </a:rPr>
              <a:t>Object</a:t>
            </a:r>
            <a:r>
              <a:rPr lang="es-CO" sz="4000" b="1" dirty="0">
                <a:latin typeface="Segoe UI Light" panose="020B0502040204020203" pitchFamily="34" charset="0"/>
                <a:cs typeface="Segoe UI Light" panose="020B0502040204020203" pitchFamily="34" charset="0"/>
              </a:rPr>
              <a:t>)</a:t>
            </a:r>
          </a:p>
        </p:txBody>
      </p:sp>
      <p:cxnSp>
        <p:nvCxnSpPr>
          <p:cNvPr id="135" name="Straight Connector 134">
            <a:extLst>
              <a:ext uri="{FF2B5EF4-FFF2-40B4-BE49-F238E27FC236}">
                <a16:creationId xmlns:a16="http://schemas.microsoft.com/office/drawing/2014/main" id="{645863A0-0EBC-4C9B-958B-06AD3E75BB1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581807" y="2056720"/>
            <a:ext cx="9473046"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Marcador de contenido 2">
            <a:extLst>
              <a:ext uri="{FF2B5EF4-FFF2-40B4-BE49-F238E27FC236}">
                <a16:creationId xmlns:a16="http://schemas.microsoft.com/office/drawing/2014/main" id="{9FFE36F6-C78A-4BAC-9E0F-68A2A3BAA1B5}"/>
              </a:ext>
            </a:extLst>
          </p:cNvPr>
          <p:cNvSpPr>
            <a:spLocks noGrp="1"/>
          </p:cNvSpPr>
          <p:nvPr>
            <p:ph idx="1"/>
          </p:nvPr>
        </p:nvSpPr>
        <p:spPr>
          <a:xfrm>
            <a:off x="1451578" y="2150378"/>
            <a:ext cx="9603274" cy="1679739"/>
          </a:xfrm>
        </p:spPr>
        <p:txBody>
          <a:bodyPr>
            <a:normAutofit/>
          </a:bodyPr>
          <a:lstStyle/>
          <a:p>
            <a:r>
              <a:rPr lang="es-MX" sz="2400" dirty="0">
                <a:latin typeface="Segoe UI Light" panose="020B0502040204020203" pitchFamily="34" charset="0"/>
                <a:cs typeface="Segoe UI Light" panose="020B0502040204020203" pitchFamily="34" charset="0"/>
              </a:rPr>
              <a:t>es un conjunto desordenado de pares nombre/valor. Un objeto comienza con { (llave de apertura) y termine con } (llave de cierre). Cada nombre es seguido por : (dos puntos) y los pares nombre/valor están separados por , (coma).</a:t>
            </a:r>
            <a:endParaRPr lang="es-CO" sz="2400" dirty="0">
              <a:latin typeface="Segoe UI Light" panose="020B0502040204020203" pitchFamily="34" charset="0"/>
              <a:cs typeface="Segoe UI Light" panose="020B0502040204020203" pitchFamily="34" charset="0"/>
            </a:endParaRPr>
          </a:p>
        </p:txBody>
      </p:sp>
      <p:pic>
        <p:nvPicPr>
          <p:cNvPr id="3074" name="Picture 2" descr="https://www.json.org/object.gif">
            <a:extLst>
              <a:ext uri="{FF2B5EF4-FFF2-40B4-BE49-F238E27FC236}">
                <a16:creationId xmlns:a16="http://schemas.microsoft.com/office/drawing/2014/main" id="{B1350769-82CA-44E9-B326-6B476B1F3E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51579" y="4092938"/>
            <a:ext cx="9603274" cy="18146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74259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6EF8FB3-674C-4EFB-888C-9D314F85FEE1}"/>
              </a:ext>
            </a:extLst>
          </p:cNvPr>
          <p:cNvSpPr>
            <a:spLocks noGrp="1"/>
          </p:cNvSpPr>
          <p:nvPr>
            <p:ph type="title"/>
          </p:nvPr>
        </p:nvSpPr>
        <p:spPr>
          <a:xfrm>
            <a:off x="1451579" y="950397"/>
            <a:ext cx="9603274" cy="1012662"/>
          </a:xfrm>
        </p:spPr>
        <p:txBody>
          <a:bodyPr anchor="b">
            <a:normAutofit/>
          </a:bodyPr>
          <a:lstStyle/>
          <a:p>
            <a:r>
              <a:rPr lang="es-CO" sz="4000" b="1" dirty="0">
                <a:latin typeface="Segoe UI Light" panose="020B0502040204020203" pitchFamily="34" charset="0"/>
                <a:cs typeface="Segoe UI Light" panose="020B0502040204020203" pitchFamily="34" charset="0"/>
              </a:rPr>
              <a:t>JSON (Array)</a:t>
            </a:r>
          </a:p>
        </p:txBody>
      </p:sp>
      <p:cxnSp>
        <p:nvCxnSpPr>
          <p:cNvPr id="72" name="Straight Connector 71">
            <a:extLst>
              <a:ext uri="{FF2B5EF4-FFF2-40B4-BE49-F238E27FC236}">
                <a16:creationId xmlns:a16="http://schemas.microsoft.com/office/drawing/2014/main" id="{645863A0-0EBC-4C9B-958B-06AD3E75BB1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581807" y="2056720"/>
            <a:ext cx="9473046"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Marcador de contenido 2">
            <a:extLst>
              <a:ext uri="{FF2B5EF4-FFF2-40B4-BE49-F238E27FC236}">
                <a16:creationId xmlns:a16="http://schemas.microsoft.com/office/drawing/2014/main" id="{9FFE36F6-C78A-4BAC-9E0F-68A2A3BAA1B5}"/>
              </a:ext>
            </a:extLst>
          </p:cNvPr>
          <p:cNvSpPr>
            <a:spLocks noGrp="1"/>
          </p:cNvSpPr>
          <p:nvPr>
            <p:ph idx="1"/>
          </p:nvPr>
        </p:nvSpPr>
        <p:spPr>
          <a:xfrm>
            <a:off x="1451578" y="2150379"/>
            <a:ext cx="9603274" cy="586499"/>
          </a:xfrm>
        </p:spPr>
        <p:txBody>
          <a:bodyPr>
            <a:normAutofit lnSpcReduction="10000"/>
          </a:bodyPr>
          <a:lstStyle/>
          <a:p>
            <a:r>
              <a:rPr lang="es-MX" sz="2000" dirty="0">
                <a:latin typeface="Segoe UI Light" panose="020B0502040204020203" pitchFamily="34" charset="0"/>
                <a:cs typeface="Segoe UI Light" panose="020B0502040204020203" pitchFamily="34" charset="0"/>
              </a:rPr>
              <a:t>Un arreglo comienza con [ (corchete izquierdo) y termina con ] (corchete derecho). Los valores se separan por , (coma).</a:t>
            </a:r>
            <a:endParaRPr lang="es-CO" sz="2000" dirty="0">
              <a:latin typeface="Segoe UI Light" panose="020B0502040204020203" pitchFamily="34" charset="0"/>
              <a:cs typeface="Segoe UI Light" panose="020B0502040204020203" pitchFamily="34" charset="0"/>
            </a:endParaRPr>
          </a:p>
        </p:txBody>
      </p:sp>
      <p:pic>
        <p:nvPicPr>
          <p:cNvPr id="4098" name="Picture 2" descr="https://www.json.org/array.gif">
            <a:extLst>
              <a:ext uri="{FF2B5EF4-FFF2-40B4-BE49-F238E27FC236}">
                <a16:creationId xmlns:a16="http://schemas.microsoft.com/office/drawing/2014/main" id="{4BA12B53-2D37-4FDE-9963-C011B8056F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51578" y="3494617"/>
            <a:ext cx="9603274" cy="18146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49185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6EF8FB3-674C-4EFB-888C-9D314F85FEE1}"/>
              </a:ext>
            </a:extLst>
          </p:cNvPr>
          <p:cNvSpPr>
            <a:spLocks noGrp="1"/>
          </p:cNvSpPr>
          <p:nvPr>
            <p:ph type="title"/>
          </p:nvPr>
        </p:nvSpPr>
        <p:spPr>
          <a:xfrm>
            <a:off x="1514292" y="513612"/>
            <a:ext cx="9894133" cy="1031216"/>
          </a:xfrm>
        </p:spPr>
        <p:txBody>
          <a:bodyPr anchor="b">
            <a:normAutofit/>
          </a:bodyPr>
          <a:lstStyle/>
          <a:p>
            <a:r>
              <a:rPr lang="es-CO" b="1">
                <a:latin typeface="Segoe UI Light" panose="020B0502040204020203" pitchFamily="34" charset="0"/>
                <a:cs typeface="Segoe UI Light" panose="020B0502040204020203" pitchFamily="34" charset="0"/>
              </a:rPr>
              <a:t>JSON (Value)</a:t>
            </a:r>
          </a:p>
        </p:txBody>
      </p:sp>
      <p:pic>
        <p:nvPicPr>
          <p:cNvPr id="6146" name="Picture 2" descr="https://www.json.org/value.gif">
            <a:extLst>
              <a:ext uri="{FF2B5EF4-FFF2-40B4-BE49-F238E27FC236}">
                <a16:creationId xmlns:a16="http://schemas.microsoft.com/office/drawing/2014/main" id="{33BF9F3D-F52B-4B47-B22F-79B2710426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14293" y="2788490"/>
            <a:ext cx="5069382" cy="2356669"/>
          </a:xfrm>
          <a:prstGeom prst="rect">
            <a:avLst/>
          </a:prstGeom>
          <a:noFill/>
          <a:extLst>
            <a:ext uri="{909E8E84-426E-40DD-AFC4-6F175D3DCCD1}">
              <a14:hiddenFill xmlns:a14="http://schemas.microsoft.com/office/drawing/2010/main">
                <a:solidFill>
                  <a:srgbClr val="FFFFFF"/>
                </a:solidFill>
              </a14:hiddenFill>
            </a:ext>
          </a:extLst>
        </p:spPr>
      </p:pic>
      <p:sp>
        <p:nvSpPr>
          <p:cNvPr id="6148" name="Freeform: Shape 191">
            <a:extLst>
              <a:ext uri="{FF2B5EF4-FFF2-40B4-BE49-F238E27FC236}">
                <a16:creationId xmlns:a16="http://schemas.microsoft.com/office/drawing/2014/main" id="{C607803A-4E99-444E-94F7-8785CDDF58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80154" y="1884045"/>
            <a:ext cx="3275668" cy="2853308"/>
          </a:xfrm>
          <a:custGeom>
            <a:avLst/>
            <a:gdLst>
              <a:gd name="connsiteX0" fmla="*/ 3275668 w 3275668"/>
              <a:gd name="connsiteY0" fmla="*/ 2853308 h 2853308"/>
              <a:gd name="connsiteX1" fmla="*/ 655 w 3275668"/>
              <a:gd name="connsiteY1" fmla="*/ 2853308 h 2853308"/>
              <a:gd name="connsiteX2" fmla="*/ 0 w 3275668"/>
              <a:gd name="connsiteY2" fmla="*/ 2467565 h 2853308"/>
              <a:gd name="connsiteX3" fmla="*/ 2869894 w 3275668"/>
              <a:gd name="connsiteY3" fmla="*/ 2468888 h 2853308"/>
              <a:gd name="connsiteX4" fmla="*/ 2869894 w 3275668"/>
              <a:gd name="connsiteY4" fmla="*/ 0 h 2853308"/>
              <a:gd name="connsiteX5" fmla="*/ 3275668 w 3275668"/>
              <a:gd name="connsiteY5" fmla="*/ 0 h 2853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75668" h="2853308">
                <a:moveTo>
                  <a:pt x="3275668" y="2853308"/>
                </a:moveTo>
                <a:lnTo>
                  <a:pt x="655" y="2853308"/>
                </a:lnTo>
                <a:cubicBezTo>
                  <a:pt x="-655" y="2720171"/>
                  <a:pt x="1310" y="2600702"/>
                  <a:pt x="0" y="2467565"/>
                </a:cubicBezTo>
                <a:lnTo>
                  <a:pt x="2869894" y="2468888"/>
                </a:lnTo>
                <a:lnTo>
                  <a:pt x="2869894" y="0"/>
                </a:lnTo>
                <a:lnTo>
                  <a:pt x="3275668" y="0"/>
                </a:lnTo>
                <a:close/>
              </a:path>
            </a:pathLst>
          </a:custGeom>
          <a:solidFill>
            <a:srgbClr val="4C4C4C"/>
          </a:solidFill>
          <a:ln w="0">
            <a:noFill/>
            <a:prstDash val="solid"/>
            <a:round/>
            <a:headEnd/>
            <a:tailEnd/>
          </a:ln>
        </p:spPr>
      </p:sp>
      <p:sp>
        <p:nvSpPr>
          <p:cNvPr id="193" name="Freeform: Shape 192">
            <a:extLst>
              <a:ext uri="{FF2B5EF4-FFF2-40B4-BE49-F238E27FC236}">
                <a16:creationId xmlns:a16="http://schemas.microsoft.com/office/drawing/2014/main" id="{2989BE6A-C309-418E-8ADD-1616A98057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55822" y="3222529"/>
            <a:ext cx="3242952" cy="2828156"/>
          </a:xfrm>
          <a:custGeom>
            <a:avLst/>
            <a:gdLst>
              <a:gd name="connsiteX0" fmla="*/ 2837178 w 3242952"/>
              <a:gd name="connsiteY0" fmla="*/ 0 h 2828156"/>
              <a:gd name="connsiteX1" fmla="*/ 3242952 w 3242952"/>
              <a:gd name="connsiteY1" fmla="*/ 0 h 2828156"/>
              <a:gd name="connsiteX2" fmla="*/ 3242952 w 3242952"/>
              <a:gd name="connsiteY2" fmla="*/ 2828156 h 2828156"/>
              <a:gd name="connsiteX3" fmla="*/ 0 w 3242952"/>
              <a:gd name="connsiteY3" fmla="*/ 2828156 h 2828156"/>
              <a:gd name="connsiteX4" fmla="*/ 0 w 3242952"/>
              <a:gd name="connsiteY4" fmla="*/ 2442859 h 2828156"/>
              <a:gd name="connsiteX5" fmla="*/ 2837178 w 3242952"/>
              <a:gd name="connsiteY5" fmla="*/ 2443295 h 2828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42952" h="2828156">
                <a:moveTo>
                  <a:pt x="2837178" y="0"/>
                </a:moveTo>
                <a:lnTo>
                  <a:pt x="3242952" y="0"/>
                </a:lnTo>
                <a:lnTo>
                  <a:pt x="3242952" y="2828156"/>
                </a:lnTo>
                <a:lnTo>
                  <a:pt x="0" y="2828156"/>
                </a:lnTo>
                <a:lnTo>
                  <a:pt x="0" y="2442859"/>
                </a:lnTo>
                <a:lnTo>
                  <a:pt x="2837178" y="2443295"/>
                </a:lnTo>
                <a:close/>
              </a:path>
            </a:pathLst>
          </a:custGeom>
          <a:solidFill>
            <a:srgbClr val="4C4C4C"/>
          </a:solidFill>
          <a:ln w="0">
            <a:noFill/>
            <a:prstDash val="solid"/>
            <a:round/>
            <a:headEnd/>
            <a:tailEnd/>
          </a:ln>
        </p:spPr>
        <p:txBody>
          <a:bodyPr wrap="square">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Marcador de contenido 2">
            <a:extLst>
              <a:ext uri="{FF2B5EF4-FFF2-40B4-BE49-F238E27FC236}">
                <a16:creationId xmlns:a16="http://schemas.microsoft.com/office/drawing/2014/main" id="{9FFE36F6-C78A-4BAC-9E0F-68A2A3BAA1B5}"/>
              </a:ext>
            </a:extLst>
          </p:cNvPr>
          <p:cNvSpPr>
            <a:spLocks noGrp="1"/>
          </p:cNvSpPr>
          <p:nvPr>
            <p:ph idx="1"/>
          </p:nvPr>
        </p:nvSpPr>
        <p:spPr>
          <a:xfrm>
            <a:off x="7781373" y="2279151"/>
            <a:ext cx="3627063" cy="3387145"/>
          </a:xfrm>
        </p:spPr>
        <p:txBody>
          <a:bodyPr anchor="ctr">
            <a:normAutofit/>
          </a:bodyPr>
          <a:lstStyle/>
          <a:p>
            <a:r>
              <a:rPr lang="es-MX" sz="2400">
                <a:latin typeface="Segoe UI Light" panose="020B0502040204020203" pitchFamily="34" charset="0"/>
                <a:cs typeface="Segoe UI Light" panose="020B0502040204020203" pitchFamily="34" charset="0"/>
              </a:rPr>
              <a:t>Un valor puede ser una cadena de caracteres con comillas dobles, o un número, o true o false o null, o un objeto o un arreglo. Estas estructuras pueden anidarse.</a:t>
            </a:r>
            <a:endParaRPr lang="es-CO" sz="24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6097129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3" name="Down Arrow 7">
            <a:extLst>
              <a:ext uri="{FF2B5EF4-FFF2-40B4-BE49-F238E27FC236}">
                <a16:creationId xmlns:a16="http://schemas.microsoft.com/office/drawing/2014/main" id="{73DE2CFE-42F2-48F0-8706-5264E012B1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288521" y="381403"/>
            <a:ext cx="2200313" cy="3342508"/>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76EF8FB3-674C-4EFB-888C-9D314F85FEE1}"/>
              </a:ext>
            </a:extLst>
          </p:cNvPr>
          <p:cNvSpPr>
            <a:spLocks noGrp="1"/>
          </p:cNvSpPr>
          <p:nvPr>
            <p:ph type="title"/>
          </p:nvPr>
        </p:nvSpPr>
        <p:spPr>
          <a:xfrm>
            <a:off x="966952" y="1204108"/>
            <a:ext cx="2669406" cy="1781175"/>
          </a:xfrm>
        </p:spPr>
        <p:txBody>
          <a:bodyPr>
            <a:normAutofit/>
          </a:bodyPr>
          <a:lstStyle/>
          <a:p>
            <a:r>
              <a:rPr lang="es-CO" sz="3200" b="1">
                <a:solidFill>
                  <a:srgbClr val="FFFFFF"/>
                </a:solidFill>
                <a:latin typeface="Segoe UI Light" panose="020B0502040204020203" pitchFamily="34" charset="0"/>
                <a:cs typeface="Segoe UI Light" panose="020B0502040204020203" pitchFamily="34" charset="0"/>
              </a:rPr>
              <a:t>JSON (Cadena de Caracteres)</a:t>
            </a:r>
          </a:p>
        </p:txBody>
      </p:sp>
      <p:sp>
        <p:nvSpPr>
          <p:cNvPr id="3" name="Marcador de contenido 2">
            <a:extLst>
              <a:ext uri="{FF2B5EF4-FFF2-40B4-BE49-F238E27FC236}">
                <a16:creationId xmlns:a16="http://schemas.microsoft.com/office/drawing/2014/main" id="{9FFE36F6-C78A-4BAC-9E0F-68A2A3BAA1B5}"/>
              </a:ext>
            </a:extLst>
          </p:cNvPr>
          <p:cNvSpPr>
            <a:spLocks noGrp="1"/>
          </p:cNvSpPr>
          <p:nvPr>
            <p:ph idx="1"/>
          </p:nvPr>
        </p:nvSpPr>
        <p:spPr>
          <a:xfrm>
            <a:off x="966951" y="3355130"/>
            <a:ext cx="2669407" cy="2427333"/>
          </a:xfrm>
        </p:spPr>
        <p:txBody>
          <a:bodyPr>
            <a:normAutofit/>
          </a:bodyPr>
          <a:lstStyle/>
          <a:p>
            <a:r>
              <a:rPr lang="es-MX" sz="1600" dirty="0">
                <a:latin typeface="Segoe UI Light" panose="020B0502040204020203" pitchFamily="34" charset="0"/>
                <a:cs typeface="Segoe UI Light" panose="020B0502040204020203" pitchFamily="34" charset="0"/>
              </a:rPr>
              <a:t>Una cadena de caracteres es una colección de cero o más caracteres Unicode, encerrados entre comillas dobles, usando barras divisorias invertidas como escape</a:t>
            </a:r>
            <a:endParaRPr lang="es-CO" sz="1600" dirty="0">
              <a:latin typeface="Segoe UI Light" panose="020B0502040204020203" pitchFamily="34" charset="0"/>
              <a:cs typeface="Segoe UI Light" panose="020B0502040204020203" pitchFamily="34" charset="0"/>
            </a:endParaRPr>
          </a:p>
        </p:txBody>
      </p:sp>
      <p:pic>
        <p:nvPicPr>
          <p:cNvPr id="7170" name="Picture 2" descr="https://www.json.org/string.gif">
            <a:extLst>
              <a:ext uri="{FF2B5EF4-FFF2-40B4-BE49-F238E27FC236}">
                <a16:creationId xmlns:a16="http://schemas.microsoft.com/office/drawing/2014/main" id="{6773EE5E-2F40-4985-91AA-DC3E46FC02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62102" y="983504"/>
            <a:ext cx="6903723" cy="47679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21307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5" name="Down Arrow 7">
            <a:extLst>
              <a:ext uri="{FF2B5EF4-FFF2-40B4-BE49-F238E27FC236}">
                <a16:creationId xmlns:a16="http://schemas.microsoft.com/office/drawing/2014/main" id="{73DE2CFE-42F2-48F0-8706-5264E012B1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5662795" y="-3745097"/>
            <a:ext cx="1354979" cy="10750169"/>
          </a:xfrm>
          <a:prstGeom prst="downArrow">
            <a:avLst>
              <a:gd name="adj1" fmla="val 100000"/>
              <a:gd name="adj2" fmla="val 22582"/>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76EF8FB3-674C-4EFB-888C-9D314F85FEE1}"/>
              </a:ext>
            </a:extLst>
          </p:cNvPr>
          <p:cNvSpPr>
            <a:spLocks noGrp="1"/>
          </p:cNvSpPr>
          <p:nvPr>
            <p:ph type="title"/>
          </p:nvPr>
        </p:nvSpPr>
        <p:spPr>
          <a:xfrm>
            <a:off x="1286932" y="1204109"/>
            <a:ext cx="10023398" cy="857894"/>
          </a:xfrm>
        </p:spPr>
        <p:txBody>
          <a:bodyPr>
            <a:normAutofit/>
          </a:bodyPr>
          <a:lstStyle/>
          <a:p>
            <a:r>
              <a:rPr lang="es-CO" sz="4000" b="1" dirty="0">
                <a:solidFill>
                  <a:srgbClr val="FFFFFF"/>
                </a:solidFill>
                <a:latin typeface="Segoe UI Light" panose="020B0502040204020203" pitchFamily="34" charset="0"/>
                <a:cs typeface="Segoe UI Light" panose="020B0502040204020203" pitchFamily="34" charset="0"/>
              </a:rPr>
              <a:t>JSON (</a:t>
            </a:r>
            <a:r>
              <a:rPr lang="es-CO" sz="4000" b="1" dirty="0" err="1">
                <a:solidFill>
                  <a:srgbClr val="FFFFFF"/>
                </a:solidFill>
                <a:latin typeface="Segoe UI Light" panose="020B0502040204020203" pitchFamily="34" charset="0"/>
                <a:cs typeface="Segoe UI Light" panose="020B0502040204020203" pitchFamily="34" charset="0"/>
              </a:rPr>
              <a:t>Number</a:t>
            </a:r>
            <a:r>
              <a:rPr lang="es-CO" sz="4000" b="1" dirty="0">
                <a:solidFill>
                  <a:srgbClr val="FFFFFF"/>
                </a:solidFill>
                <a:latin typeface="Segoe UI Light" panose="020B0502040204020203" pitchFamily="34" charset="0"/>
                <a:cs typeface="Segoe UI Light" panose="020B0502040204020203" pitchFamily="34" charset="0"/>
              </a:rPr>
              <a:t>)</a:t>
            </a:r>
          </a:p>
        </p:txBody>
      </p:sp>
      <p:sp>
        <p:nvSpPr>
          <p:cNvPr id="3" name="Marcador de contenido 2">
            <a:extLst>
              <a:ext uri="{FF2B5EF4-FFF2-40B4-BE49-F238E27FC236}">
                <a16:creationId xmlns:a16="http://schemas.microsoft.com/office/drawing/2014/main" id="{9FFE36F6-C78A-4BAC-9E0F-68A2A3BAA1B5}"/>
              </a:ext>
            </a:extLst>
          </p:cNvPr>
          <p:cNvSpPr>
            <a:spLocks noGrp="1"/>
          </p:cNvSpPr>
          <p:nvPr>
            <p:ph idx="1"/>
          </p:nvPr>
        </p:nvSpPr>
        <p:spPr>
          <a:xfrm>
            <a:off x="1286931" y="2962451"/>
            <a:ext cx="2779954" cy="2820012"/>
          </a:xfrm>
        </p:spPr>
        <p:txBody>
          <a:bodyPr>
            <a:normAutofit/>
          </a:bodyPr>
          <a:lstStyle/>
          <a:p>
            <a:r>
              <a:rPr lang="es-MX" sz="1600" dirty="0">
                <a:latin typeface="Segoe UI Light" panose="020B0502040204020203" pitchFamily="34" charset="0"/>
                <a:cs typeface="Segoe UI Light" panose="020B0502040204020203" pitchFamily="34" charset="0"/>
              </a:rPr>
              <a:t>Un número es similar a un número C o Java, excepto que no se usan los formatos octales y hexadecimales.</a:t>
            </a:r>
            <a:endParaRPr lang="es-CO" sz="1600" dirty="0">
              <a:latin typeface="Segoe UI Light" panose="020B0502040204020203" pitchFamily="34" charset="0"/>
              <a:cs typeface="Segoe UI Light" panose="020B0502040204020203" pitchFamily="34" charset="0"/>
            </a:endParaRPr>
          </a:p>
        </p:txBody>
      </p:sp>
      <p:pic>
        <p:nvPicPr>
          <p:cNvPr id="8194" name="Picture 2" descr="https://www.json.org/number.gif">
            <a:extLst>
              <a:ext uri="{FF2B5EF4-FFF2-40B4-BE49-F238E27FC236}">
                <a16:creationId xmlns:a16="http://schemas.microsoft.com/office/drawing/2014/main" id="{D90F47E1-4B5F-4CB8-A327-4EC84C6993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70604" y="2962451"/>
            <a:ext cx="6339726" cy="28200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7019290"/>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2133</TotalTime>
  <Words>1322</Words>
  <Application>Microsoft Office PowerPoint</Application>
  <PresentationFormat>Panorámica</PresentationFormat>
  <Paragraphs>166</Paragraphs>
  <Slides>30</Slides>
  <Notes>17</Notes>
  <HiddenSlides>0</HiddenSlides>
  <MMClips>0</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30</vt:i4>
      </vt:variant>
    </vt:vector>
  </HeadingPairs>
  <TitlesOfParts>
    <vt:vector size="38" baseType="lpstr">
      <vt:lpstr>Arial</vt:lpstr>
      <vt:lpstr>Calibri</vt:lpstr>
      <vt:lpstr>Calibri Light</vt:lpstr>
      <vt:lpstr>Consolas</vt:lpstr>
      <vt:lpstr>Impact</vt:lpstr>
      <vt:lpstr>Segoe UI</vt:lpstr>
      <vt:lpstr>Segoe UI Light</vt:lpstr>
      <vt:lpstr>Tema de Office</vt:lpstr>
      <vt:lpstr>Presentación de PowerPoint</vt:lpstr>
      <vt:lpstr>Presentación de PowerPoint</vt:lpstr>
      <vt:lpstr>Presentación de PowerPoint</vt:lpstr>
      <vt:lpstr>JSON</vt:lpstr>
      <vt:lpstr>JSON (Object)</vt:lpstr>
      <vt:lpstr>JSON (Array)</vt:lpstr>
      <vt:lpstr>JSON (Value)</vt:lpstr>
      <vt:lpstr>JSON (Cadena de Caracteres)</vt:lpstr>
      <vt:lpstr>JSON (Number)</vt:lpstr>
      <vt:lpstr>JSON es Rápido</vt:lpstr>
      <vt:lpstr>Ventajas</vt:lpstr>
      <vt:lpstr>Desventajas</vt:lpstr>
      <vt:lpstr>Protección de ataques</vt:lpstr>
      <vt:lpstr>Herramientas JSON</vt:lpstr>
      <vt:lpstr>Online tester</vt:lpstr>
      <vt:lpstr>Práctica</vt:lpstr>
      <vt:lpstr>Json + Javascript</vt:lpstr>
      <vt:lpstr>Json + Javascript</vt:lpstr>
      <vt:lpstr>Demostración</vt:lpstr>
      <vt:lpstr>Práctica</vt:lpstr>
      <vt:lpstr>Demostración</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Práctica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Sergio Vargas MCPD</dc:creator>
  <cp:lastModifiedBy>Sergio Vargas</cp:lastModifiedBy>
  <cp:revision>144</cp:revision>
  <dcterms:created xsi:type="dcterms:W3CDTF">2017-09-01T22:04:31Z</dcterms:created>
  <dcterms:modified xsi:type="dcterms:W3CDTF">2018-08-27T01:56:10Z</dcterms:modified>
</cp:coreProperties>
</file>